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5"/>
  </p:notesMasterIdLst>
  <p:sldIdLst>
    <p:sldId id="256" r:id="rId2"/>
    <p:sldId id="318" r:id="rId3"/>
    <p:sldId id="319" r:id="rId4"/>
    <p:sldId id="325" r:id="rId5"/>
    <p:sldId id="320" r:id="rId6"/>
    <p:sldId id="326" r:id="rId7"/>
    <p:sldId id="321" r:id="rId8"/>
    <p:sldId id="322" r:id="rId9"/>
    <p:sldId id="340" r:id="rId10"/>
    <p:sldId id="341" r:id="rId11"/>
    <p:sldId id="323" r:id="rId12"/>
    <p:sldId id="357" r:id="rId13"/>
    <p:sldId id="358" r:id="rId14"/>
    <p:sldId id="342" r:id="rId15"/>
    <p:sldId id="343" r:id="rId16"/>
    <p:sldId id="361" r:id="rId17"/>
    <p:sldId id="344" r:id="rId18"/>
    <p:sldId id="359" r:id="rId19"/>
    <p:sldId id="345" r:id="rId20"/>
    <p:sldId id="360" r:id="rId21"/>
    <p:sldId id="346" r:id="rId22"/>
    <p:sldId id="347" r:id="rId23"/>
    <p:sldId id="324" r:id="rId24"/>
    <p:sldId id="353" r:id="rId25"/>
    <p:sldId id="355" r:id="rId26"/>
    <p:sldId id="356" r:id="rId27"/>
    <p:sldId id="354" r:id="rId28"/>
    <p:sldId id="348" r:id="rId29"/>
    <p:sldId id="362" r:id="rId30"/>
    <p:sldId id="349" r:id="rId31"/>
    <p:sldId id="350" r:id="rId32"/>
    <p:sldId id="351" r:id="rId33"/>
    <p:sldId id="352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669933"/>
    <a:srgbClr val="FFFF99"/>
    <a:srgbClr val="663300"/>
    <a:srgbClr val="006600"/>
    <a:srgbClr val="FFFFCC"/>
    <a:srgbClr val="C0C0C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18F39AB-0CBF-4940-8A13-C4A03501099E}" type="datetimeFigureOut">
              <a:rPr lang="en-US"/>
              <a:pPr/>
              <a:t>1/28/2013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8BE0986-339F-47B3-84B8-F41F491A5F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39147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</a:endParaRPr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AC13B81-1C8F-7445-A3F7-466B7313693B}" type="slidenum">
              <a:rPr lang="en-US" sz="1200"/>
              <a:pPr eaLnBrk="1" hangingPunct="1"/>
              <a:t>3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4922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6911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705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705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8152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1219200"/>
            <a:ext cx="43053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3053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28606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" y="1219200"/>
            <a:ext cx="8763000" cy="54864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xmlns="" val="8892712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1219200"/>
            <a:ext cx="43053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219200"/>
            <a:ext cx="4305300" cy="2667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4038600"/>
            <a:ext cx="4305300" cy="2667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3186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82982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633494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19200"/>
            <a:ext cx="43053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3053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4263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1195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4019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431119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999812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950348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blipFill dpi="0" rotWithShape="0">
            <a:blip r:embed="rId17" cstate="print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219200"/>
            <a:ext cx="8763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en.cppreference.com/w/cpp/container/unordered_map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proquest.safaribooksonline.com/book/programming/cplusplus/9780132777650/standard-template-library-stl/ch22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proquest.safaribooksonline.com/book/programming/cplusplus/9780132777650/standard-template-library-stl/ch22" TargetMode="External"/><Relationship Id="rId2" Type="http://schemas.openxmlformats.org/officeDocument/2006/relationships/hyperlink" Target="http://www.cplusplus.com/reference/algorithm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plusplus.com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proquest.safaribooksonline.com/book/programming/cplusplus/9780132777650/arrays-and-vectors/ch07" TargetMode="External"/><Relationship Id="rId2" Type="http://schemas.openxmlformats.org/officeDocument/2006/relationships/hyperlink" Target="http://www.cplusplus.com/reference/stl/vecto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1"/>
            <a:ext cx="7772400" cy="2076450"/>
          </a:xfrm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>Review of C/C++ Concepts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sz="3600" dirty="0" smtClean="0">
                <a:ea typeface="ＭＳ Ｐゴシック" pitchFamily="34" charset="-128"/>
              </a:rPr>
              <a:t>Arrays, Vectors, Iterators, &amp; Lambdas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886200"/>
            <a:ext cx="7772400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Operating Systems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</a:t>
            </a:r>
            <a:r>
              <a:rPr lang="en-US" dirty="0" err="1" smtClean="0"/>
              <a:t>td</a:t>
            </a:r>
            <a:r>
              <a:rPr lang="en-US" dirty="0" smtClean="0"/>
              <a:t>::vector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>
                <a:solidFill>
                  <a:srgbClr val="7F0055"/>
                </a:solidFill>
                <a:highlight>
                  <a:srgbClr val="E8F2FE"/>
                </a:highlight>
                <a:latin typeface="Monaco"/>
              </a:rPr>
              <a:t>#include</a:t>
            </a:r>
            <a:r>
              <a:rPr lang="en-US" sz="1800" b="1" dirty="0">
                <a:solidFill>
                  <a:srgbClr val="000000"/>
                </a:solidFill>
                <a:highlight>
                  <a:srgbClr val="E8F2FE"/>
                </a:highlight>
                <a:latin typeface="Monaco"/>
              </a:rPr>
              <a:t> </a:t>
            </a:r>
            <a:r>
              <a:rPr lang="en-US" sz="1800" b="1" dirty="0">
                <a:solidFill>
                  <a:srgbClr val="2A00FF"/>
                </a:solidFill>
                <a:highlight>
                  <a:srgbClr val="E8F2FE"/>
                </a:highlight>
                <a:latin typeface="Monaco"/>
              </a:rPr>
              <a:t>&lt;</a:t>
            </a:r>
            <a:r>
              <a:rPr lang="en-US" sz="1800" b="1" dirty="0" err="1">
                <a:solidFill>
                  <a:srgbClr val="2A00FF"/>
                </a:solidFill>
                <a:highlight>
                  <a:srgbClr val="E8F2FE"/>
                </a:highlight>
                <a:latin typeface="Monaco"/>
              </a:rPr>
              <a:t>iostream</a:t>
            </a:r>
            <a:r>
              <a:rPr lang="en-US" sz="1800" b="1" dirty="0" smtClean="0">
                <a:solidFill>
                  <a:srgbClr val="2A00FF"/>
                </a:solidFill>
                <a:highlight>
                  <a:srgbClr val="E8F2FE"/>
                </a:highlight>
                <a:latin typeface="Monaco"/>
              </a:rPr>
              <a:t>&gt;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7F0055"/>
                </a:solidFill>
                <a:highlight>
                  <a:srgbClr val="E8F2FE"/>
                </a:highlight>
                <a:latin typeface="Monaco"/>
              </a:rPr>
              <a:t>#include</a:t>
            </a:r>
            <a:r>
              <a:rPr lang="en-US" sz="1800" b="1" dirty="0">
                <a:solidFill>
                  <a:srgbClr val="000000"/>
                </a:solidFill>
                <a:highlight>
                  <a:srgbClr val="E8F2FE"/>
                </a:highlight>
                <a:latin typeface="Monaco"/>
              </a:rPr>
              <a:t> </a:t>
            </a:r>
            <a:r>
              <a:rPr lang="en-US" sz="1800" b="1" dirty="0" smtClean="0">
                <a:solidFill>
                  <a:srgbClr val="2A00FF"/>
                </a:solidFill>
                <a:highlight>
                  <a:srgbClr val="E8F2FE"/>
                </a:highlight>
                <a:latin typeface="Monaco"/>
              </a:rPr>
              <a:t>&lt;vector&gt;</a:t>
            </a:r>
            <a:endParaRPr lang="en-US" sz="1800" dirty="0">
              <a:latin typeface="Monaco"/>
            </a:endParaRPr>
          </a:p>
          <a:p>
            <a:pPr marL="0" indent="0">
              <a:buNone/>
            </a:pPr>
            <a:r>
              <a:rPr lang="en-US" sz="1800" b="1" dirty="0" err="1">
                <a:solidFill>
                  <a:srgbClr val="7F0055"/>
                </a:solidFill>
                <a:latin typeface="Monaco"/>
              </a:rPr>
              <a:t>int</a:t>
            </a:r>
            <a:r>
              <a:rPr lang="en-US" sz="1800" b="1" dirty="0">
                <a:solidFill>
                  <a:srgbClr val="000000"/>
                </a:solidFill>
                <a:latin typeface="Monaco"/>
              </a:rPr>
              <a:t> main() {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sz="1800" dirty="0">
                <a:solidFill>
                  <a:srgbClr val="000000"/>
                </a:solidFill>
                <a:latin typeface="Monaco"/>
              </a:rPr>
              <a:t>::vector&lt;</a:t>
            </a:r>
            <a:r>
              <a:rPr lang="en-US" sz="1800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sz="1800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sz="1800" dirty="0">
                <a:solidFill>
                  <a:srgbClr val="005032"/>
                </a:solidFill>
                <a:latin typeface="Monaco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Monaco"/>
              </a:rPr>
              <a:t>&gt; </a:t>
            </a:r>
            <a:r>
              <a:rPr lang="en-US" sz="1800" dirty="0" err="1">
                <a:solidFill>
                  <a:srgbClr val="000000"/>
                </a:solidFill>
                <a:latin typeface="Monaco"/>
              </a:rPr>
              <a:t>wordList</a:t>
            </a:r>
            <a:r>
              <a:rPr lang="en-US" sz="1800" dirty="0">
                <a:solidFill>
                  <a:srgbClr val="000000"/>
                </a:solidFill>
                <a:latin typeface="Monaco"/>
              </a:rPr>
              <a:t>;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sz="1800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sz="1800" dirty="0">
                <a:solidFill>
                  <a:srgbClr val="005032"/>
                </a:solidFill>
                <a:latin typeface="Monaco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Monaco"/>
              </a:rPr>
              <a:t> word;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sz="1800" dirty="0">
                <a:solidFill>
                  <a:srgbClr val="3F7F5F"/>
                </a:solidFill>
                <a:latin typeface="Monaco"/>
              </a:rPr>
              <a:t>// Read words from standard </a:t>
            </a:r>
            <a:r>
              <a:rPr lang="en-US" sz="1800" dirty="0" smtClean="0">
                <a:solidFill>
                  <a:srgbClr val="3F7F5F"/>
                </a:solidFill>
                <a:latin typeface="Monaco"/>
              </a:rPr>
              <a:t>input until EOF</a:t>
            </a:r>
            <a:endParaRPr lang="en-US" sz="1800" dirty="0">
              <a:solidFill>
                <a:srgbClr val="3F7F5F"/>
              </a:solidFill>
              <a:latin typeface="Monaco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sz="1800" b="1" dirty="0">
                <a:solidFill>
                  <a:srgbClr val="7F0055"/>
                </a:solidFill>
                <a:latin typeface="Monaco"/>
              </a:rPr>
              <a:t>while</a:t>
            </a:r>
            <a:r>
              <a:rPr lang="en-US" sz="1800" b="1" dirty="0">
                <a:solidFill>
                  <a:srgbClr val="000000"/>
                </a:solidFill>
                <a:latin typeface="Monaco"/>
              </a:rPr>
              <a:t> ((</a:t>
            </a:r>
            <a:r>
              <a:rPr lang="en-US" sz="1800" b="1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sz="1800" b="1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sz="1800" b="1" dirty="0" err="1">
                <a:solidFill>
                  <a:srgbClr val="000000"/>
                </a:solidFill>
                <a:latin typeface="Monaco"/>
              </a:rPr>
              <a:t>cin</a:t>
            </a:r>
            <a:r>
              <a:rPr lang="en-US" sz="1800" b="1" dirty="0">
                <a:solidFill>
                  <a:srgbClr val="000000"/>
                </a:solidFill>
                <a:latin typeface="Monaco"/>
              </a:rPr>
              <a:t> &gt;&gt; word)) {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latin typeface="Monaco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Monaco"/>
              </a:rPr>
              <a:t>wordList.push_back</a:t>
            </a:r>
            <a:r>
              <a:rPr lang="en-US" sz="1800" dirty="0">
                <a:solidFill>
                  <a:srgbClr val="000000"/>
                </a:solidFill>
                <a:latin typeface="Monaco"/>
              </a:rPr>
              <a:t>(word);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latin typeface="Monaco"/>
              </a:rPr>
              <a:t>    }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sz="1800" dirty="0">
                <a:solidFill>
                  <a:srgbClr val="3F7F5F"/>
                </a:solidFill>
                <a:latin typeface="Monaco"/>
              </a:rPr>
              <a:t>// Write words in reverse order to standard output</a:t>
            </a:r>
          </a:p>
          <a:p>
            <a:pPr marL="0" indent="0">
              <a:buNone/>
            </a:pPr>
            <a:r>
              <a:rPr lang="nl-NL" sz="1800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nl-NL" sz="1800" b="1" dirty="0" err="1">
                <a:solidFill>
                  <a:srgbClr val="7F0055"/>
                </a:solidFill>
                <a:latin typeface="Monaco"/>
              </a:rPr>
              <a:t>for</a:t>
            </a:r>
            <a:r>
              <a:rPr lang="nl-NL" sz="1800" b="1" dirty="0">
                <a:solidFill>
                  <a:srgbClr val="000000"/>
                </a:solidFill>
                <a:latin typeface="Monaco"/>
              </a:rPr>
              <a:t>(</a:t>
            </a:r>
            <a:r>
              <a:rPr lang="nl-NL" sz="1800" b="1" dirty="0">
                <a:solidFill>
                  <a:srgbClr val="7F0055"/>
                </a:solidFill>
                <a:latin typeface="Monaco"/>
              </a:rPr>
              <a:t>int</a:t>
            </a:r>
            <a:r>
              <a:rPr lang="nl-NL" sz="1800" b="1" dirty="0">
                <a:solidFill>
                  <a:srgbClr val="000000"/>
                </a:solidFill>
                <a:latin typeface="Monaco"/>
              </a:rPr>
              <a:t> i = </a:t>
            </a:r>
            <a:r>
              <a:rPr lang="nl-NL" sz="1800" b="1" dirty="0" err="1">
                <a:solidFill>
                  <a:srgbClr val="000000"/>
                </a:solidFill>
                <a:latin typeface="Monaco"/>
              </a:rPr>
              <a:t>wordList.size</a:t>
            </a:r>
            <a:r>
              <a:rPr lang="nl-NL" sz="1800" b="1" dirty="0">
                <a:solidFill>
                  <a:srgbClr val="000000"/>
                </a:solidFill>
                <a:latin typeface="Monaco"/>
              </a:rPr>
              <a:t>() - 1; (i &gt;= 0); i--) {</a:t>
            </a:r>
          </a:p>
          <a:p>
            <a:pPr marL="0" indent="0">
              <a:buNone/>
            </a:pPr>
            <a:r>
              <a:rPr lang="nl-NL" sz="1800" dirty="0">
                <a:solidFill>
                  <a:srgbClr val="000000"/>
                </a:solidFill>
                <a:latin typeface="Monaco"/>
              </a:rPr>
              <a:t>        </a:t>
            </a:r>
            <a:r>
              <a:rPr lang="nl-NL" sz="1800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nl-NL" sz="1800" dirty="0">
                <a:solidFill>
                  <a:srgbClr val="000000"/>
                </a:solidFill>
                <a:latin typeface="Monaco"/>
              </a:rPr>
              <a:t>::</a:t>
            </a:r>
            <a:r>
              <a:rPr lang="nl-NL" sz="1800" dirty="0" err="1">
                <a:solidFill>
                  <a:srgbClr val="000000"/>
                </a:solidFill>
                <a:latin typeface="Monaco"/>
              </a:rPr>
              <a:t>cout</a:t>
            </a:r>
            <a:r>
              <a:rPr lang="nl-NL" sz="1800" dirty="0">
                <a:solidFill>
                  <a:srgbClr val="000000"/>
                </a:solidFill>
                <a:latin typeface="Monaco"/>
              </a:rPr>
              <a:t> &lt;&lt; </a:t>
            </a:r>
            <a:r>
              <a:rPr lang="nl-NL" sz="1800" dirty="0" err="1">
                <a:solidFill>
                  <a:srgbClr val="000000"/>
                </a:solidFill>
                <a:latin typeface="Monaco"/>
              </a:rPr>
              <a:t>wordList</a:t>
            </a:r>
            <a:r>
              <a:rPr lang="nl-NL" sz="1800" dirty="0">
                <a:solidFill>
                  <a:srgbClr val="000000"/>
                </a:solidFill>
                <a:latin typeface="Monaco"/>
              </a:rPr>
              <a:t>[i] &lt;&lt; </a:t>
            </a:r>
            <a:r>
              <a:rPr lang="nl-NL" sz="1800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nl-NL" sz="1800" dirty="0">
                <a:solidFill>
                  <a:srgbClr val="000000"/>
                </a:solidFill>
                <a:latin typeface="Monaco"/>
              </a:rPr>
              <a:t>::</a:t>
            </a:r>
            <a:r>
              <a:rPr lang="nl-NL" sz="1800" dirty="0" err="1">
                <a:solidFill>
                  <a:srgbClr val="000000"/>
                </a:solidFill>
                <a:latin typeface="Monaco"/>
              </a:rPr>
              <a:t>endl</a:t>
            </a:r>
            <a:r>
              <a:rPr lang="nl-NL" sz="1800" dirty="0">
                <a:solidFill>
                  <a:srgbClr val="000000"/>
                </a:solidFill>
                <a:latin typeface="Monaco"/>
              </a:rPr>
              <a:t>;</a:t>
            </a:r>
          </a:p>
          <a:p>
            <a:pPr marL="0" indent="0">
              <a:buNone/>
            </a:pPr>
            <a:r>
              <a:rPr lang="nl-NL" sz="1800" dirty="0">
                <a:solidFill>
                  <a:srgbClr val="000000"/>
                </a:solidFill>
                <a:latin typeface="Monaco"/>
              </a:rPr>
              <a:t>    }</a:t>
            </a:r>
          </a:p>
          <a:p>
            <a:pPr marL="0" indent="0">
              <a:buNone/>
            </a:pPr>
            <a:r>
              <a:rPr lang="is-IS" sz="1800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is-IS" sz="1800" b="1" dirty="0">
                <a:solidFill>
                  <a:srgbClr val="7F0055"/>
                </a:solidFill>
                <a:latin typeface="Monaco"/>
              </a:rPr>
              <a:t>return</a:t>
            </a:r>
            <a:r>
              <a:rPr lang="is-IS" sz="1800" b="1" dirty="0">
                <a:solidFill>
                  <a:srgbClr val="000000"/>
                </a:solidFill>
                <a:latin typeface="Monaco"/>
              </a:rPr>
              <a:t> 0;</a:t>
            </a:r>
          </a:p>
          <a:p>
            <a:pPr marL="0" indent="0">
              <a:buNone/>
            </a:pPr>
            <a:r>
              <a:rPr lang="is-IS" sz="1800" dirty="0">
                <a:solidFill>
                  <a:srgbClr val="000000"/>
                </a:solidFill>
                <a:latin typeface="Monaco"/>
              </a:rPr>
              <a:t>}</a:t>
            </a: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3429000" y="5257800"/>
            <a:ext cx="5562600" cy="14773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Program Output (user inputs in </a:t>
            </a:r>
            <a:r>
              <a:rPr lang="en-US" b="1" dirty="0" smtClean="0">
                <a:solidFill>
                  <a:srgbClr val="008000"/>
                </a:solidFill>
              </a:rPr>
              <a:t>green</a:t>
            </a:r>
            <a:r>
              <a:rPr lang="en-US" b="1" dirty="0" smtClean="0"/>
              <a:t>):</a:t>
            </a:r>
          </a:p>
          <a:p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o</a:t>
            </a:r>
            <a:r>
              <a:rPr lang="en-US" b="1" dirty="0" smtClean="0">
                <a:solidFill>
                  <a:srgbClr val="008000"/>
                </a:solidFill>
                <a:latin typeface="Courier New"/>
                <a:cs typeface="Courier New"/>
              </a:rPr>
              <a:t>ne two three</a:t>
            </a:r>
          </a:p>
          <a:p>
            <a:r>
              <a:rPr lang="en-US" b="1" dirty="0">
                <a:latin typeface="Courier New"/>
                <a:cs typeface="Courier New"/>
              </a:rPr>
              <a:t>three</a:t>
            </a:r>
          </a:p>
          <a:p>
            <a:r>
              <a:rPr lang="en-US" b="1" dirty="0">
                <a:latin typeface="Courier New"/>
                <a:cs typeface="Courier New"/>
              </a:rPr>
              <a:t>two</a:t>
            </a:r>
          </a:p>
          <a:p>
            <a:r>
              <a:rPr lang="en-US" b="1" dirty="0">
                <a:latin typeface="Courier New"/>
                <a:cs typeface="Courier New"/>
              </a:rPr>
              <a:t>one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15000" y="5791200"/>
            <a:ext cx="3276600" cy="923330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After typing in inputs press</a:t>
            </a:r>
          </a:p>
          <a:p>
            <a:r>
              <a:rPr lang="en-US" cap="small" dirty="0" err="1" smtClean="0"/>
              <a:t>Control+D</a:t>
            </a:r>
            <a:r>
              <a:rPr lang="en-US" dirty="0" smtClean="0"/>
              <a:t> to generate End-Of-File (EOF)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957752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24000" y="3962400"/>
            <a:ext cx="762000" cy="381000"/>
          </a:xfrm>
          <a:prstGeom prst="roundRect">
            <a:avLst/>
          </a:prstGeom>
          <a:solidFill>
            <a:srgbClr val="FFFF00"/>
          </a:solidFill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7F0055"/>
                </a:solidFill>
                <a:latin typeface="Monaco"/>
              </a:rPr>
              <a:t>#include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dirty="0">
                <a:solidFill>
                  <a:srgbClr val="2A00FF"/>
                </a:solidFill>
                <a:latin typeface="Monaco"/>
              </a:rPr>
              <a:t>&lt;</a:t>
            </a:r>
            <a:r>
              <a:rPr lang="en-US" dirty="0" err="1">
                <a:solidFill>
                  <a:srgbClr val="2A00FF"/>
                </a:solidFill>
                <a:latin typeface="Monaco"/>
              </a:rPr>
              <a:t>iostream</a:t>
            </a:r>
            <a:r>
              <a:rPr lang="en-US" dirty="0">
                <a:solidFill>
                  <a:srgbClr val="2A00FF"/>
                </a:solidFill>
                <a:latin typeface="Monaco"/>
              </a:rPr>
              <a:t>&gt;</a:t>
            </a:r>
          </a:p>
          <a:p>
            <a:pPr marL="0" indent="0">
              <a:buNone/>
            </a:pPr>
            <a:r>
              <a:rPr lang="en-US" dirty="0">
                <a:solidFill>
                  <a:srgbClr val="7F0055"/>
                </a:solidFill>
                <a:latin typeface="Monaco"/>
              </a:rPr>
              <a:t>#include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dirty="0">
                <a:solidFill>
                  <a:srgbClr val="2A00FF"/>
                </a:solidFill>
                <a:latin typeface="Monaco"/>
              </a:rPr>
              <a:t>&lt;array&gt;</a:t>
            </a:r>
          </a:p>
          <a:p>
            <a:pPr marL="0" indent="0">
              <a:buNone/>
            </a:pPr>
            <a:endParaRPr lang="en-US" dirty="0">
              <a:latin typeface="Monaco"/>
            </a:endParaRPr>
          </a:p>
          <a:p>
            <a:pPr marL="0" indent="0">
              <a:buNone/>
            </a:pPr>
            <a:r>
              <a:rPr lang="en-US" dirty="0" err="1">
                <a:solidFill>
                  <a:srgbClr val="7F0055"/>
                </a:solidFill>
                <a:latin typeface="Monaco"/>
              </a:rPr>
              <a:t>int</a:t>
            </a:r>
            <a:endParaRPr lang="en-US" dirty="0">
              <a:solidFill>
                <a:srgbClr val="7F0055"/>
              </a:solidFill>
              <a:latin typeface="Monaco"/>
            </a:endParaRPr>
          </a:p>
          <a:p>
            <a:pPr marL="0" indent="0">
              <a:buNone/>
            </a:pPr>
            <a:r>
              <a:rPr lang="fr-FR" dirty="0">
                <a:solidFill>
                  <a:srgbClr val="000000"/>
                </a:solidFill>
                <a:latin typeface="Monaco"/>
              </a:rPr>
              <a:t>main() {</a:t>
            </a:r>
          </a:p>
          <a:p>
            <a:pPr marL="0" indent="0">
              <a:buNone/>
            </a:pPr>
            <a:r>
              <a:rPr lang="fr-FR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fr-FR" dirty="0">
                <a:solidFill>
                  <a:srgbClr val="3F7F5F"/>
                </a:solidFill>
                <a:latin typeface="Monaco"/>
              </a:rPr>
              <a:t>// </a:t>
            </a:r>
            <a:r>
              <a:rPr lang="fr-FR" dirty="0" err="1">
                <a:solidFill>
                  <a:srgbClr val="3F7F5F"/>
                </a:solidFill>
                <a:latin typeface="Monaco"/>
              </a:rPr>
              <a:t>Define</a:t>
            </a:r>
            <a:r>
              <a:rPr lang="fr-FR" dirty="0">
                <a:solidFill>
                  <a:srgbClr val="3F7F5F"/>
                </a:solidFill>
                <a:latin typeface="Monaco"/>
              </a:rPr>
              <a:t> local </a:t>
            </a:r>
            <a:r>
              <a:rPr lang="fr-FR" dirty="0" err="1">
                <a:solidFill>
                  <a:srgbClr val="3F7F5F"/>
                </a:solidFill>
                <a:latin typeface="Monaco"/>
              </a:rPr>
              <a:t>array</a:t>
            </a:r>
            <a:r>
              <a:rPr lang="fr-FR" dirty="0">
                <a:solidFill>
                  <a:srgbClr val="3F7F5F"/>
                </a:solidFill>
                <a:latin typeface="Monaco"/>
              </a:rPr>
              <a:t> of 5 strings.</a:t>
            </a:r>
          </a:p>
          <a:p>
            <a:pPr marL="0" indent="0">
              <a:buNone/>
            </a:pPr>
            <a:r>
              <a:rPr lang="fr-FR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fr-FR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fr-FR" dirty="0">
                <a:solidFill>
                  <a:srgbClr val="000000"/>
                </a:solidFill>
                <a:latin typeface="Monaco"/>
              </a:rPr>
              <a:t>::</a:t>
            </a:r>
            <a:r>
              <a:rPr lang="fr-FR" dirty="0" err="1">
                <a:solidFill>
                  <a:srgbClr val="000000"/>
                </a:solidFill>
                <a:latin typeface="Monaco"/>
              </a:rPr>
              <a:t>array</a:t>
            </a:r>
            <a:r>
              <a:rPr lang="fr-FR" dirty="0">
                <a:solidFill>
                  <a:srgbClr val="000000"/>
                </a:solidFill>
                <a:latin typeface="Monaco"/>
              </a:rPr>
              <a:t>&lt;</a:t>
            </a:r>
            <a:r>
              <a:rPr lang="fr-FR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fr-FR" dirty="0">
                <a:solidFill>
                  <a:srgbClr val="000000"/>
                </a:solidFill>
                <a:latin typeface="Monaco"/>
              </a:rPr>
              <a:t>::string, 5&gt; </a:t>
            </a:r>
            <a:r>
              <a:rPr lang="fr-FR" dirty="0" err="1">
                <a:solidFill>
                  <a:srgbClr val="000000"/>
                </a:solidFill>
                <a:latin typeface="Monaco"/>
              </a:rPr>
              <a:t>fiveWords</a:t>
            </a:r>
            <a:r>
              <a:rPr lang="fr-FR" dirty="0">
                <a:solidFill>
                  <a:srgbClr val="000000"/>
                </a:solidFill>
                <a:latin typeface="Monaco"/>
              </a:rPr>
              <a:t>;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dirty="0">
                <a:solidFill>
                  <a:srgbClr val="3F7F5F"/>
                </a:solidFill>
                <a:latin typeface="Monaco"/>
              </a:rPr>
              <a:t>// Read 5 strings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dirty="0" smtClean="0">
                <a:solidFill>
                  <a:srgbClr val="7F0055"/>
                </a:solidFill>
                <a:latin typeface="Monaco"/>
              </a:rPr>
              <a:t>for</a:t>
            </a:r>
            <a:r>
              <a:rPr lang="en-US" dirty="0" smtClean="0">
                <a:solidFill>
                  <a:srgbClr val="000000"/>
                </a:solidFill>
                <a:latin typeface="Monaco"/>
              </a:rPr>
              <a:t>(</a:t>
            </a:r>
            <a:r>
              <a:rPr lang="en-US" dirty="0" smtClean="0">
                <a:solidFill>
                  <a:srgbClr val="7F0055"/>
                </a:solidFill>
                <a:latin typeface="Monaco"/>
              </a:rPr>
              <a:t>auto  </a:t>
            </a:r>
            <a:r>
              <a:rPr lang="en-US" b="1" dirty="0" smtClean="0">
                <a:solidFill>
                  <a:srgbClr val="000000"/>
                </a:solidFill>
                <a:latin typeface="Monaco"/>
              </a:rPr>
              <a:t>&amp;</a:t>
            </a:r>
            <a:r>
              <a:rPr lang="en-US" dirty="0" smtClean="0">
                <a:solidFill>
                  <a:srgbClr val="000000"/>
                </a:solidFill>
                <a:latin typeface="Monaco"/>
              </a:rPr>
              <a:t>  word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fiveWords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) {</a:t>
            </a:r>
          </a:p>
          <a:p>
            <a:pPr marL="0" indent="0">
              <a:buNone/>
            </a:pPr>
            <a:r>
              <a:rPr lang="nl-NL" dirty="0">
                <a:solidFill>
                  <a:srgbClr val="000000"/>
                </a:solidFill>
                <a:latin typeface="Monaco"/>
              </a:rPr>
              <a:t>        </a:t>
            </a:r>
            <a:r>
              <a:rPr lang="nl-NL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nl-NL" dirty="0">
                <a:solidFill>
                  <a:srgbClr val="000000"/>
                </a:solidFill>
                <a:latin typeface="Monaco"/>
              </a:rPr>
              <a:t>::</a:t>
            </a:r>
            <a:r>
              <a:rPr lang="nl-NL" dirty="0" err="1">
                <a:solidFill>
                  <a:srgbClr val="000000"/>
                </a:solidFill>
                <a:latin typeface="Monaco"/>
              </a:rPr>
              <a:t>cin</a:t>
            </a:r>
            <a:r>
              <a:rPr lang="nl-NL" dirty="0">
                <a:solidFill>
                  <a:srgbClr val="000000"/>
                </a:solidFill>
                <a:latin typeface="Monaco"/>
              </a:rPr>
              <a:t> &gt;&gt; word;</a:t>
            </a:r>
          </a:p>
          <a:p>
            <a:pPr marL="0" indent="0">
              <a:buNone/>
            </a:pPr>
            <a:r>
              <a:rPr lang="nl-NL" dirty="0">
                <a:solidFill>
                  <a:srgbClr val="000000"/>
                </a:solidFill>
                <a:latin typeface="Monaco"/>
              </a:rPr>
              <a:t>    }</a:t>
            </a:r>
          </a:p>
          <a:p>
            <a:pPr marL="0" indent="0">
              <a:buNone/>
            </a:pPr>
            <a:r>
              <a:rPr lang="nl-NL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nl-NL" dirty="0" err="1">
                <a:solidFill>
                  <a:srgbClr val="7F0055"/>
                </a:solidFill>
                <a:latin typeface="Monaco"/>
              </a:rPr>
              <a:t>for</a:t>
            </a:r>
            <a:r>
              <a:rPr lang="nl-NL" dirty="0">
                <a:solidFill>
                  <a:srgbClr val="000000"/>
                </a:solidFill>
                <a:latin typeface="Monaco"/>
              </a:rPr>
              <a:t>(</a:t>
            </a:r>
            <a:r>
              <a:rPr lang="nl-NL" dirty="0">
                <a:solidFill>
                  <a:srgbClr val="7F0055"/>
                </a:solidFill>
                <a:latin typeface="Monaco"/>
              </a:rPr>
              <a:t>auto</a:t>
            </a:r>
            <a:r>
              <a:rPr lang="nl-NL" dirty="0">
                <a:solidFill>
                  <a:srgbClr val="000000"/>
                </a:solidFill>
                <a:latin typeface="Monaco"/>
              </a:rPr>
              <a:t> word: </a:t>
            </a:r>
            <a:r>
              <a:rPr lang="nl-NL" dirty="0" err="1">
                <a:solidFill>
                  <a:srgbClr val="000000"/>
                </a:solidFill>
                <a:latin typeface="Monaco"/>
              </a:rPr>
              <a:t>fiveWords</a:t>
            </a:r>
            <a:r>
              <a:rPr lang="nl-NL" dirty="0">
                <a:solidFill>
                  <a:srgbClr val="000000"/>
                </a:solidFill>
                <a:latin typeface="Monaco"/>
              </a:rPr>
              <a:t>) {</a:t>
            </a:r>
          </a:p>
          <a:p>
            <a:pPr marL="0" indent="0">
              <a:buNone/>
            </a:pPr>
            <a:r>
              <a:rPr lang="nl-NL" dirty="0">
                <a:solidFill>
                  <a:srgbClr val="000000"/>
                </a:solidFill>
                <a:latin typeface="Monaco"/>
              </a:rPr>
              <a:t>        </a:t>
            </a:r>
            <a:r>
              <a:rPr lang="nl-NL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nl-NL" dirty="0">
                <a:solidFill>
                  <a:srgbClr val="000000"/>
                </a:solidFill>
                <a:latin typeface="Monaco"/>
              </a:rPr>
              <a:t>::</a:t>
            </a:r>
            <a:r>
              <a:rPr lang="nl-NL" dirty="0" err="1">
                <a:solidFill>
                  <a:srgbClr val="000000"/>
                </a:solidFill>
                <a:latin typeface="Monaco"/>
              </a:rPr>
              <a:t>cout</a:t>
            </a:r>
            <a:r>
              <a:rPr lang="nl-NL" dirty="0">
                <a:solidFill>
                  <a:srgbClr val="000000"/>
                </a:solidFill>
                <a:latin typeface="Monaco"/>
              </a:rPr>
              <a:t> &lt;&lt; word &lt;&lt; </a:t>
            </a:r>
            <a:r>
              <a:rPr lang="nl-NL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nl-NL" dirty="0">
                <a:solidFill>
                  <a:srgbClr val="000000"/>
                </a:solidFill>
                <a:latin typeface="Monaco"/>
              </a:rPr>
              <a:t>::</a:t>
            </a:r>
            <a:r>
              <a:rPr lang="nl-NL" dirty="0" err="1">
                <a:solidFill>
                  <a:srgbClr val="000000"/>
                </a:solidFill>
                <a:latin typeface="Monaco"/>
              </a:rPr>
              <a:t>endl</a:t>
            </a:r>
            <a:r>
              <a:rPr lang="nl-NL" dirty="0">
                <a:solidFill>
                  <a:srgbClr val="000000"/>
                </a:solidFill>
                <a:latin typeface="Monaco"/>
              </a:rPr>
              <a:t>;</a:t>
            </a:r>
          </a:p>
          <a:p>
            <a:pPr marL="0" indent="0">
              <a:buNone/>
            </a:pPr>
            <a:r>
              <a:rPr lang="nl-NL" dirty="0">
                <a:solidFill>
                  <a:srgbClr val="000000"/>
                </a:solidFill>
                <a:latin typeface="Monaco"/>
              </a:rPr>
              <a:t>    }</a:t>
            </a:r>
          </a:p>
          <a:p>
            <a:pPr marL="0" indent="0">
              <a:buNone/>
            </a:pPr>
            <a:r>
              <a:rPr lang="is-IS" dirty="0" smtClean="0">
                <a:solidFill>
                  <a:srgbClr val="7F0055"/>
                </a:solidFill>
                <a:latin typeface="Monaco"/>
              </a:rPr>
              <a:t>    return</a:t>
            </a:r>
            <a:r>
              <a:rPr lang="is-IS" dirty="0" smtClean="0">
                <a:solidFill>
                  <a:srgbClr val="000000"/>
                </a:solidFill>
                <a:latin typeface="Monaco"/>
              </a:rPr>
              <a:t> </a:t>
            </a:r>
            <a:r>
              <a:rPr lang="is-IS" dirty="0">
                <a:solidFill>
                  <a:srgbClr val="000000"/>
                </a:solidFill>
                <a:latin typeface="Monaco"/>
              </a:rPr>
              <a:t>0;</a:t>
            </a:r>
          </a:p>
          <a:p>
            <a:pPr marL="0" indent="0">
              <a:buNone/>
            </a:pPr>
            <a:r>
              <a:rPr lang="is-IS" dirty="0">
                <a:solidFill>
                  <a:srgbClr val="000000"/>
                </a:solidFill>
                <a:latin typeface="Monaco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for-loop with arrays &amp; vectors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91000" y="1371600"/>
            <a:ext cx="4191000" cy="1200329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The </a:t>
            </a:r>
            <a:r>
              <a:rPr lang="en-US" b="1" dirty="0" smtClean="0">
                <a:solidFill>
                  <a:srgbClr val="CC0099"/>
                </a:solidFill>
                <a:latin typeface="Courier New"/>
                <a:cs typeface="Courier New"/>
              </a:rPr>
              <a:t>auto</a:t>
            </a:r>
            <a:r>
              <a:rPr lang="en-US" dirty="0" smtClean="0">
                <a:solidFill>
                  <a:srgbClr val="CC0099"/>
                </a:solidFill>
              </a:rPr>
              <a:t> </a:t>
            </a:r>
            <a:r>
              <a:rPr lang="en-US" dirty="0" smtClean="0"/>
              <a:t>keyword lets the compiler automatically determines the data type. It is always good to explicitly specify data type when known.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27219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Map: </a:t>
            </a:r>
            <a:r>
              <a:rPr lang="en-US" dirty="0" err="1" smtClean="0"/>
              <a:t>unordered_map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unordered_map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provides a default Hash Map for storing </a:t>
            </a:r>
            <a:r>
              <a:rPr lang="en-US" i="1" dirty="0" smtClean="0"/>
              <a:t>&lt;key, value&gt; </a:t>
            </a:r>
            <a:r>
              <a:rPr lang="en-US" dirty="0" smtClean="0"/>
              <a:t>pairs</a:t>
            </a:r>
          </a:p>
          <a:p>
            <a:pPr lvl="1"/>
            <a:r>
              <a:rPr lang="en-US" dirty="0" smtClean="0"/>
              <a:t>Key, Value are </a:t>
            </a:r>
            <a:r>
              <a:rPr lang="en-US" dirty="0" err="1" smtClean="0"/>
              <a:t>templatized</a:t>
            </a:r>
            <a:r>
              <a:rPr lang="en-US" dirty="0" smtClean="0"/>
              <a:t> and must be specified.</a:t>
            </a:r>
          </a:p>
          <a:p>
            <a:pPr lvl="1"/>
            <a:r>
              <a:rPr lang="en-US" dirty="0" smtClean="0"/>
              <a:t>They are stored and returned as </a:t>
            </a:r>
            <a:r>
              <a:rPr lang="en-US" dirty="0" err="1" smtClean="0"/>
              <a:t>std</a:t>
            </a:r>
            <a:r>
              <a:rPr lang="en-US" dirty="0" smtClean="0"/>
              <a:t>::pair objects</a:t>
            </a:r>
          </a:p>
          <a:p>
            <a:pPr lvl="2"/>
            <a:r>
              <a:rPr lang="en-US" dirty="0" smtClean="0"/>
              <a:t>The </a:t>
            </a:r>
            <a:r>
              <a:rPr lang="en-US" dirty="0" err="1" smtClean="0"/>
              <a:t>std</a:t>
            </a:r>
            <a:r>
              <a:rPr lang="en-US" dirty="0" smtClean="0"/>
              <a:t>::pair::first is the key</a:t>
            </a:r>
          </a:p>
          <a:p>
            <a:pPr lvl="2"/>
            <a:r>
              <a:rPr lang="en-US" dirty="0" smtClean="0"/>
              <a:t>The </a:t>
            </a:r>
            <a:r>
              <a:rPr lang="en-US" dirty="0" err="1" smtClean="0"/>
              <a:t>std</a:t>
            </a:r>
            <a:r>
              <a:rPr lang="en-US" dirty="0" smtClean="0"/>
              <a:t>::pair::second is the value</a:t>
            </a:r>
          </a:p>
          <a:p>
            <a:pPr lvl="1"/>
            <a:r>
              <a:rPr lang="en-US" dirty="0" smtClean="0"/>
              <a:t>Provides methods to add or remove </a:t>
            </a:r>
            <a:r>
              <a:rPr lang="en-US" i="1" dirty="0" smtClean="0"/>
              <a:t>&lt;key, value&gt;</a:t>
            </a:r>
            <a:r>
              <a:rPr lang="en-US" dirty="0" smtClean="0"/>
              <a:t> pairs.</a:t>
            </a:r>
          </a:p>
          <a:p>
            <a:pPr lvl="1"/>
            <a:r>
              <a:rPr lang="en-US" dirty="0" smtClean="0"/>
              <a:t>It can be used as an associative array to add/remove </a:t>
            </a:r>
            <a:r>
              <a:rPr lang="en-US" i="1" dirty="0" smtClean="0"/>
              <a:t>&lt;key, value&gt;</a:t>
            </a:r>
            <a:r>
              <a:rPr lang="en-US" dirty="0" smtClean="0"/>
              <a:t> pairs</a:t>
            </a:r>
          </a:p>
          <a:p>
            <a:pPr lvl="1"/>
            <a:r>
              <a:rPr lang="en-US" dirty="0" smtClean="0"/>
              <a:t>Permits custom hash methods to be used </a:t>
            </a:r>
          </a:p>
          <a:p>
            <a:pPr lvl="1"/>
            <a:r>
              <a:rPr lang="en-US" dirty="0" smtClean="0"/>
              <a:t>Look up </a:t>
            </a:r>
            <a:r>
              <a:rPr lang="en-US" dirty="0"/>
              <a:t>method details via online API at: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en.cppreference.com/w/cpp/container/unordered_map</a:t>
            </a:r>
            <a:r>
              <a:rPr lang="en-US" dirty="0" smtClean="0"/>
              <a:t>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736178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std</a:t>
            </a:r>
            <a:r>
              <a:rPr lang="en-US" dirty="0" smtClean="0"/>
              <a:t>::</a:t>
            </a:r>
            <a:r>
              <a:rPr lang="en-US" dirty="0" err="1" smtClean="0"/>
              <a:t>unordered_map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sz="37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#include</a:t>
            </a:r>
            <a:r>
              <a:rPr lang="en-US" sz="3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700" b="1" dirty="0">
                <a:solidFill>
                  <a:srgbClr val="2A00FF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3700" b="1" dirty="0" err="1">
                <a:solidFill>
                  <a:srgbClr val="2A00FF"/>
                </a:solidFill>
                <a:latin typeface="Courier New" pitchFamily="49" charset="0"/>
                <a:cs typeface="Courier New" pitchFamily="49" charset="0"/>
              </a:rPr>
              <a:t>unordered_map</a:t>
            </a:r>
            <a:r>
              <a:rPr lang="en-US" sz="3700" b="1" dirty="0">
                <a:solidFill>
                  <a:srgbClr val="2A00FF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37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#include</a:t>
            </a:r>
            <a:r>
              <a:rPr lang="en-US" sz="3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700" b="1" dirty="0">
                <a:solidFill>
                  <a:srgbClr val="2A00FF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3700" b="1" dirty="0" err="1">
                <a:solidFill>
                  <a:srgbClr val="2A00FF"/>
                </a:solidFill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sz="3700" b="1" dirty="0">
                <a:solidFill>
                  <a:srgbClr val="2A00FF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endParaRPr lang="en-US" sz="37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700" b="1" dirty="0" err="1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main() {</a:t>
            </a:r>
          </a:p>
          <a:p>
            <a:pPr marL="0" indent="0">
              <a:buNone/>
            </a:pP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37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37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unordered_map</a:t>
            </a: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37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3700" dirty="0">
                <a:solidFill>
                  <a:srgbClr val="005032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700" b="1" dirty="0" err="1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37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MonthNum</a:t>
            </a:r>
            <a:r>
              <a:rPr lang="en-US" sz="3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</a:t>
            </a:r>
          </a:p>
          <a:p>
            <a:pPr marL="0" indent="0">
              <a:buNone/>
            </a:pP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{{</a:t>
            </a:r>
            <a:r>
              <a:rPr lang="en-US" sz="3700" dirty="0">
                <a:solidFill>
                  <a:srgbClr val="2A00FF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3700" dirty="0" err="1">
                <a:solidFill>
                  <a:srgbClr val="2A00FF"/>
                </a:solidFill>
                <a:latin typeface="Courier New" pitchFamily="49" charset="0"/>
                <a:cs typeface="Courier New" pitchFamily="49" charset="0"/>
              </a:rPr>
              <a:t>january</a:t>
            </a:r>
            <a:r>
              <a:rPr lang="en-US" sz="3700" dirty="0">
                <a:solidFill>
                  <a:srgbClr val="2A00FF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1}, {</a:t>
            </a:r>
            <a:r>
              <a:rPr lang="en-US" sz="3700" dirty="0">
                <a:solidFill>
                  <a:srgbClr val="2A00FF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3700" dirty="0" err="1">
                <a:solidFill>
                  <a:srgbClr val="2A00FF"/>
                </a:solidFill>
                <a:latin typeface="Courier New" pitchFamily="49" charset="0"/>
                <a:cs typeface="Courier New" pitchFamily="49" charset="0"/>
              </a:rPr>
              <a:t>february</a:t>
            </a:r>
            <a:r>
              <a:rPr lang="en-US" sz="3700" dirty="0">
                <a:solidFill>
                  <a:srgbClr val="2A00FF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2}, {</a:t>
            </a:r>
            <a:r>
              <a:rPr lang="en-US" sz="3700" dirty="0">
                <a:solidFill>
                  <a:srgbClr val="2A00FF"/>
                </a:solidFill>
                <a:latin typeface="Courier New" pitchFamily="49" charset="0"/>
                <a:cs typeface="Courier New" pitchFamily="49" charset="0"/>
              </a:rPr>
              <a:t>"march"</a:t>
            </a: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3}, {</a:t>
            </a:r>
            <a:r>
              <a:rPr lang="en-US" sz="3700" dirty="0">
                <a:solidFill>
                  <a:srgbClr val="2A00FF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3700" dirty="0" err="1">
                <a:solidFill>
                  <a:srgbClr val="2A00FF"/>
                </a:solidFill>
                <a:latin typeface="Courier New" pitchFamily="49" charset="0"/>
                <a:cs typeface="Courier New" pitchFamily="49" charset="0"/>
              </a:rPr>
              <a:t>april</a:t>
            </a:r>
            <a:r>
              <a:rPr lang="en-US" sz="3700" dirty="0">
                <a:solidFill>
                  <a:srgbClr val="2A00FF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4},</a:t>
            </a:r>
          </a:p>
          <a:p>
            <a:pPr marL="0" indent="0">
              <a:buNone/>
            </a:pP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{</a:t>
            </a:r>
            <a:r>
              <a:rPr lang="en-US" sz="3700" dirty="0">
                <a:solidFill>
                  <a:srgbClr val="2A00FF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3700" dirty="0" err="1">
                <a:solidFill>
                  <a:srgbClr val="2A00FF"/>
                </a:solidFill>
                <a:latin typeface="Courier New" pitchFamily="49" charset="0"/>
                <a:cs typeface="Courier New" pitchFamily="49" charset="0"/>
              </a:rPr>
              <a:t>december</a:t>
            </a:r>
            <a:r>
              <a:rPr lang="en-US" sz="3700" dirty="0">
                <a:solidFill>
                  <a:srgbClr val="2A00FF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12}, {</a:t>
            </a:r>
            <a:r>
              <a:rPr lang="en-US" sz="3700" dirty="0">
                <a:solidFill>
                  <a:srgbClr val="2A00FF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3700" dirty="0" err="1">
                <a:solidFill>
                  <a:srgbClr val="2A00FF"/>
                </a:solidFill>
                <a:latin typeface="Courier New" pitchFamily="49" charset="0"/>
                <a:cs typeface="Courier New" pitchFamily="49" charset="0"/>
              </a:rPr>
              <a:t>november</a:t>
            </a:r>
            <a:r>
              <a:rPr lang="en-US" sz="3700" dirty="0">
                <a:solidFill>
                  <a:srgbClr val="2A00FF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11}, {</a:t>
            </a:r>
            <a:r>
              <a:rPr lang="en-US" sz="3700" dirty="0">
                <a:solidFill>
                  <a:srgbClr val="2A00FF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3700" dirty="0" err="1">
                <a:solidFill>
                  <a:srgbClr val="2A00FF"/>
                </a:solidFill>
                <a:latin typeface="Courier New" pitchFamily="49" charset="0"/>
                <a:cs typeface="Courier New" pitchFamily="49" charset="0"/>
              </a:rPr>
              <a:t>october</a:t>
            </a:r>
            <a:r>
              <a:rPr lang="en-US" sz="3700" dirty="0">
                <a:solidFill>
                  <a:srgbClr val="2A00FF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10}, {</a:t>
            </a:r>
            <a:r>
              <a:rPr lang="en-US" sz="3700" dirty="0">
                <a:solidFill>
                  <a:srgbClr val="2A00FF"/>
                </a:solidFill>
                <a:latin typeface="Courier New" pitchFamily="49" charset="0"/>
                <a:cs typeface="Courier New" pitchFamily="49" charset="0"/>
              </a:rPr>
              <a:t>"may"</a:t>
            </a: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5},</a:t>
            </a:r>
          </a:p>
          <a:p>
            <a:pPr marL="0" indent="0">
              <a:buNone/>
            </a:pP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{</a:t>
            </a:r>
            <a:r>
              <a:rPr lang="en-US" sz="3700" dirty="0">
                <a:solidFill>
                  <a:srgbClr val="2A00FF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3700" dirty="0" err="1">
                <a:solidFill>
                  <a:srgbClr val="2A00FF"/>
                </a:solidFill>
                <a:latin typeface="Courier New" pitchFamily="49" charset="0"/>
                <a:cs typeface="Courier New" pitchFamily="49" charset="0"/>
              </a:rPr>
              <a:t>june</a:t>
            </a:r>
            <a:r>
              <a:rPr lang="en-US" sz="3700" dirty="0">
                <a:solidFill>
                  <a:srgbClr val="2A00FF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6}, {</a:t>
            </a:r>
            <a:r>
              <a:rPr lang="en-US" sz="3700" dirty="0">
                <a:solidFill>
                  <a:srgbClr val="2A00FF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3700" dirty="0" err="1">
                <a:solidFill>
                  <a:srgbClr val="2A00FF"/>
                </a:solidFill>
                <a:latin typeface="Courier New" pitchFamily="49" charset="0"/>
                <a:cs typeface="Courier New" pitchFamily="49" charset="0"/>
              </a:rPr>
              <a:t>july</a:t>
            </a:r>
            <a:r>
              <a:rPr lang="en-US" sz="3700" dirty="0">
                <a:solidFill>
                  <a:srgbClr val="2A00FF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7}, {</a:t>
            </a:r>
            <a:r>
              <a:rPr lang="en-US" sz="3700" dirty="0">
                <a:solidFill>
                  <a:srgbClr val="2A00FF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3700" dirty="0" err="1">
                <a:solidFill>
                  <a:srgbClr val="2A00FF"/>
                </a:solidFill>
                <a:latin typeface="Courier New" pitchFamily="49" charset="0"/>
                <a:cs typeface="Courier New" pitchFamily="49" charset="0"/>
              </a:rPr>
              <a:t>september</a:t>
            </a:r>
            <a:r>
              <a:rPr lang="en-US" sz="3700" dirty="0">
                <a:solidFill>
                  <a:srgbClr val="2A00FF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9}};</a:t>
            </a:r>
          </a:p>
          <a:p>
            <a:pPr marL="0" indent="0">
              <a:buNone/>
            </a:pP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3700" dirty="0">
                <a:solidFill>
                  <a:srgbClr val="3F7F5F"/>
                </a:solidFill>
                <a:latin typeface="Courier New" pitchFamily="49" charset="0"/>
                <a:cs typeface="Courier New" pitchFamily="49" charset="0"/>
              </a:rPr>
              <a:t>// Instead of auto, the explicit pair is used to illustrate example</a:t>
            </a:r>
          </a:p>
          <a:p>
            <a:pPr marL="0" indent="0">
              <a:buNone/>
            </a:pP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37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3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7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sz="3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3700" b="1" dirty="0">
                <a:solidFill>
                  <a:srgbClr val="005032"/>
                </a:solidFill>
                <a:latin typeface="Courier New" pitchFamily="49" charset="0"/>
                <a:cs typeface="Courier New" pitchFamily="49" charset="0"/>
              </a:rPr>
              <a:t>pair</a:t>
            </a:r>
            <a:r>
              <a:rPr lang="en-US" sz="3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3700" b="1" dirty="0" err="1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3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7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sz="3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3700" b="1" dirty="0">
                <a:solidFill>
                  <a:srgbClr val="005032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3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700" b="1" dirty="0" err="1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 k: </a:t>
            </a:r>
            <a:r>
              <a:rPr lang="en-US" sz="37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MonthNum</a:t>
            </a:r>
            <a:r>
              <a:rPr lang="en-US" sz="3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37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37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en-US" sz="37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k.</a:t>
            </a:r>
            <a:r>
              <a:rPr lang="en-US" sz="3700" dirty="0" err="1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first</a:t>
            </a: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en-US" sz="3700" dirty="0">
                <a:solidFill>
                  <a:srgbClr val="2A00FF"/>
                </a:solidFill>
                <a:latin typeface="Courier New" pitchFamily="49" charset="0"/>
                <a:cs typeface="Courier New" pitchFamily="49" charset="0"/>
              </a:rPr>
              <a:t>" =&gt; "</a:t>
            </a:r>
          </a:p>
          <a:p>
            <a:pPr marL="0" indent="0">
              <a:buNone/>
            </a:pP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    &lt;&lt; </a:t>
            </a:r>
            <a:r>
              <a:rPr lang="en-US" sz="37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k.</a:t>
            </a:r>
            <a:r>
              <a:rPr lang="en-US" sz="3700" dirty="0" err="1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second</a:t>
            </a: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en-US" sz="3700" dirty="0">
                <a:solidFill>
                  <a:srgbClr val="2A00FF"/>
                </a:solidFill>
                <a:latin typeface="Courier New" pitchFamily="49" charset="0"/>
                <a:cs typeface="Courier New" pitchFamily="49" charset="0"/>
              </a:rPr>
              <a:t>"\n"</a:t>
            </a: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3700" dirty="0">
                <a:solidFill>
                  <a:srgbClr val="3F7F5F"/>
                </a:solidFill>
                <a:latin typeface="Courier New" pitchFamily="49" charset="0"/>
                <a:cs typeface="Courier New" pitchFamily="49" charset="0"/>
              </a:rPr>
              <a:t>// Avoid using [] to look-up entries because it will </a:t>
            </a:r>
            <a:endParaRPr lang="en-US" sz="3700" dirty="0" smtClean="0">
              <a:solidFill>
                <a:srgbClr val="3F7F5F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700" dirty="0" smtClean="0">
                <a:solidFill>
                  <a:srgbClr val="3F7F5F"/>
                </a:solidFill>
                <a:latin typeface="Courier New" pitchFamily="49" charset="0"/>
                <a:cs typeface="Courier New" pitchFamily="49" charset="0"/>
              </a:rPr>
              <a:t>    // add an empty entry if element does not exist</a:t>
            </a:r>
          </a:p>
          <a:p>
            <a:pPr marL="0" indent="0">
              <a:buNone/>
            </a:pPr>
            <a:r>
              <a:rPr lang="en-US" sz="37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37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3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37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MonthNum</a:t>
            </a:r>
            <a:r>
              <a:rPr lang="en-US" sz="3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3700" b="1" dirty="0">
                <a:solidFill>
                  <a:srgbClr val="2A00FF"/>
                </a:solidFill>
                <a:latin typeface="Courier New" pitchFamily="49" charset="0"/>
                <a:cs typeface="Courier New" pitchFamily="49" charset="0"/>
              </a:rPr>
              <a:t>"august"</a:t>
            </a:r>
            <a:r>
              <a:rPr lang="en-US" sz="3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== 0) {</a:t>
            </a:r>
          </a:p>
          <a:p>
            <a:pPr marL="0" indent="0">
              <a:buNone/>
            </a:pP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37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37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en-US" sz="3700" dirty="0">
                <a:solidFill>
                  <a:srgbClr val="2A00FF"/>
                </a:solidFill>
                <a:latin typeface="Courier New" pitchFamily="49" charset="0"/>
                <a:cs typeface="Courier New" pitchFamily="49" charset="0"/>
              </a:rPr>
              <a:t>"ERROR: Month number for august == 0!\n"</a:t>
            </a: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3700" dirty="0">
                <a:solidFill>
                  <a:srgbClr val="3F7F5F"/>
                </a:solidFill>
                <a:latin typeface="Courier New" pitchFamily="49" charset="0"/>
                <a:cs typeface="Courier New" pitchFamily="49" charset="0"/>
              </a:rPr>
              <a:t>// But [] is convenient to update an entry to the </a:t>
            </a:r>
            <a:r>
              <a:rPr lang="en-US" sz="3700" dirty="0" err="1">
                <a:solidFill>
                  <a:srgbClr val="3F7F5F"/>
                </a:solidFill>
                <a:latin typeface="Courier New" pitchFamily="49" charset="0"/>
                <a:cs typeface="Courier New" pitchFamily="49" charset="0"/>
              </a:rPr>
              <a:t>hash_map</a:t>
            </a:r>
            <a:r>
              <a:rPr lang="en-US" sz="3700" dirty="0">
                <a:solidFill>
                  <a:srgbClr val="3F7F5F"/>
                </a:solidFill>
                <a:latin typeface="Courier New" pitchFamily="49" charset="0"/>
                <a:cs typeface="Courier New" pitchFamily="49" charset="0"/>
              </a:rPr>
              <a:t>.</a:t>
            </a:r>
          </a:p>
          <a:p>
            <a:pPr marL="0" indent="0">
              <a:buNone/>
            </a:pP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37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MonthNum</a:t>
            </a: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3700" dirty="0">
                <a:solidFill>
                  <a:srgbClr val="2A00FF"/>
                </a:solidFill>
                <a:latin typeface="Courier New" pitchFamily="49" charset="0"/>
                <a:cs typeface="Courier New" pitchFamily="49" charset="0"/>
              </a:rPr>
              <a:t>"august"</a:t>
            </a: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= 8;</a:t>
            </a:r>
          </a:p>
          <a:p>
            <a:pPr marL="0" indent="0">
              <a:buNone/>
            </a:pP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3700" dirty="0">
                <a:solidFill>
                  <a:srgbClr val="3F7F5F"/>
                </a:solidFill>
                <a:latin typeface="Courier New" pitchFamily="49" charset="0"/>
                <a:cs typeface="Courier New" pitchFamily="49" charset="0"/>
              </a:rPr>
              <a:t>// Look up entry in </a:t>
            </a:r>
            <a:r>
              <a:rPr lang="en-US" sz="3700" dirty="0" err="1">
                <a:solidFill>
                  <a:srgbClr val="3F7F5F"/>
                </a:solidFill>
                <a:latin typeface="Courier New" pitchFamily="49" charset="0"/>
                <a:cs typeface="Courier New" pitchFamily="49" charset="0"/>
              </a:rPr>
              <a:t>hash_map</a:t>
            </a:r>
            <a:endParaRPr lang="en-US" sz="3700" dirty="0">
              <a:solidFill>
                <a:srgbClr val="3F7F5F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37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3700" dirty="0">
                <a:solidFill>
                  <a:srgbClr val="005032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7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mon</a:t>
            </a: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37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37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en-US" sz="3700" dirty="0">
                <a:solidFill>
                  <a:srgbClr val="2A00FF"/>
                </a:solidFill>
                <a:latin typeface="Courier New" pitchFamily="49" charset="0"/>
                <a:cs typeface="Courier New" pitchFamily="49" charset="0"/>
              </a:rPr>
              <a:t>"Enter a month: "</a:t>
            </a: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37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37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&gt;&gt; </a:t>
            </a:r>
            <a:r>
              <a:rPr lang="en-US" sz="37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mon</a:t>
            </a: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37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3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37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MonthNum.find</a:t>
            </a:r>
            <a:r>
              <a:rPr lang="en-US" sz="3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7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mon</a:t>
            </a:r>
            <a:r>
              <a:rPr lang="en-US" sz="3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== </a:t>
            </a:r>
            <a:r>
              <a:rPr lang="en-US" sz="37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MonthNum.end</a:t>
            </a:r>
            <a:r>
              <a:rPr lang="en-US" sz="3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()) {</a:t>
            </a:r>
          </a:p>
          <a:p>
            <a:pPr marL="0" indent="0">
              <a:buNone/>
            </a:pP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37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37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en-US" sz="3700" dirty="0">
                <a:solidFill>
                  <a:srgbClr val="2A00FF"/>
                </a:solidFill>
                <a:latin typeface="Courier New" pitchFamily="49" charset="0"/>
                <a:cs typeface="Courier New" pitchFamily="49" charset="0"/>
              </a:rPr>
              <a:t>"The month "</a:t>
            </a: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en-US" sz="37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mon</a:t>
            </a: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en-US" sz="3700" dirty="0">
                <a:solidFill>
                  <a:srgbClr val="2A00FF"/>
                </a:solidFill>
                <a:latin typeface="Courier New" pitchFamily="49" charset="0"/>
                <a:cs typeface="Courier New" pitchFamily="49" charset="0"/>
              </a:rPr>
              <a:t>" is not valid.\n"</a:t>
            </a: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37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3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0" indent="0">
              <a:buNone/>
            </a:pPr>
            <a:r>
              <a:rPr lang="en-US" sz="37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0" y="3048000"/>
            <a:ext cx="2895600" cy="3139321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/>
              <a:t>Program Output:</a:t>
            </a:r>
          </a:p>
          <a:p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july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=&gt; 7</a:t>
            </a:r>
          </a:p>
          <a:p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june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=&gt; 6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may =&gt; 5</a:t>
            </a:r>
          </a:p>
          <a:p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september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=&gt; 9</a:t>
            </a:r>
          </a:p>
          <a:p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october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=&gt; 10</a:t>
            </a:r>
          </a:p>
          <a:p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november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=&gt; 11</a:t>
            </a:r>
          </a:p>
          <a:p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december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=&gt; 12</a:t>
            </a:r>
          </a:p>
          <a:p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april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=&gt; 4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march =&gt; 3</a:t>
            </a:r>
          </a:p>
          <a:p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february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=&gt; 2</a:t>
            </a:r>
          </a:p>
          <a:p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january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=&gt; 1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ERROR: Month number for august == 0!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Enter a month: 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blah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The month blah is not valid.</a:t>
            </a:r>
          </a:p>
        </p:txBody>
      </p:sp>
    </p:spTree>
    <p:extLst>
      <p:ext uri="{BB962C8B-B14F-4D97-AF65-F5344CB8AC3E}">
        <p14:creationId xmlns:p14="http://schemas.microsoft.com/office/powerpoint/2010/main" xmlns="" val="3497769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In C++, an iterator is an object that points to an element in a range of elements (such as an array or </a:t>
            </a:r>
            <a:r>
              <a:rPr lang="en-US" dirty="0" err="1" smtClean="0">
                <a:latin typeface="Courier New"/>
                <a:cs typeface="Courier New"/>
              </a:rPr>
              <a:t>std</a:t>
            </a:r>
            <a:r>
              <a:rPr lang="en-US" dirty="0" smtClean="0">
                <a:latin typeface="Courier New"/>
                <a:cs typeface="Courier New"/>
              </a:rPr>
              <a:t>::vector</a:t>
            </a:r>
            <a:r>
              <a:rPr lang="en-US" dirty="0" smtClean="0"/>
              <a:t>) and has ability to iterate through the elements</a:t>
            </a:r>
          </a:p>
          <a:p>
            <a:pPr lvl="1"/>
            <a:r>
              <a:rPr lang="en-US" dirty="0" smtClean="0"/>
              <a:t>Use </a:t>
            </a:r>
            <a:r>
              <a:rPr lang="en-US" dirty="0" smtClean="0">
                <a:solidFill>
                  <a:srgbClr val="CC0099"/>
                </a:solidFill>
                <a:latin typeface="Courier New"/>
                <a:cs typeface="Courier New"/>
              </a:rPr>
              <a:t>++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CC0099"/>
                </a:solidFill>
                <a:latin typeface="Courier New"/>
                <a:cs typeface="Courier New"/>
              </a:rPr>
              <a:t>--</a:t>
            </a:r>
            <a:r>
              <a:rPr lang="en-US" dirty="0" smtClean="0"/>
              <a:t> operator to iterate to the next or previous value respectively</a:t>
            </a:r>
          </a:p>
          <a:p>
            <a:pPr lvl="1"/>
            <a:r>
              <a:rPr lang="en-US" dirty="0" smtClean="0"/>
              <a:t>Use </a:t>
            </a:r>
            <a:r>
              <a:rPr lang="en-US" dirty="0" smtClean="0">
                <a:solidFill>
                  <a:srgbClr val="CC0099"/>
                </a:solidFill>
              </a:rPr>
              <a:t>*</a:t>
            </a:r>
            <a:r>
              <a:rPr lang="en-US" dirty="0" smtClean="0"/>
              <a:t> operator to dereference the iterator and obtain value it is referring to.</a:t>
            </a:r>
          </a:p>
          <a:p>
            <a:pPr lvl="1"/>
            <a:r>
              <a:rPr lang="en-US" dirty="0" smtClean="0"/>
              <a:t>Iterators are powerful concepts in C++ and are extensively used in standard libraries</a:t>
            </a:r>
          </a:p>
          <a:p>
            <a:pPr lvl="2"/>
            <a:r>
              <a:rPr lang="en-US" dirty="0" smtClean="0"/>
              <a:t>They are not core language constructs</a:t>
            </a:r>
          </a:p>
          <a:p>
            <a:pPr lvl="1"/>
            <a:r>
              <a:rPr lang="en-US" dirty="0" smtClean="0"/>
              <a:t>Provide a convenient abstraction </a:t>
            </a:r>
          </a:p>
          <a:p>
            <a:pPr lvl="2"/>
            <a:r>
              <a:rPr lang="en-US" dirty="0" smtClean="0"/>
              <a:t>Agnostic to underlying data structure</a:t>
            </a:r>
          </a:p>
          <a:p>
            <a:pPr lvl="1"/>
            <a:r>
              <a:rPr lang="en-US" dirty="0" smtClean="0"/>
              <a:t>C++ has a variety of iterators</a:t>
            </a:r>
          </a:p>
          <a:p>
            <a:pPr lvl="2"/>
            <a:r>
              <a:rPr lang="en-US" i="1" dirty="0" smtClean="0">
                <a:solidFill>
                  <a:srgbClr val="663300"/>
                </a:solidFill>
              </a:rPr>
              <a:t>Random Access </a:t>
            </a:r>
            <a:r>
              <a:rPr lang="en-US" dirty="0" smtClean="0"/>
              <a:t>iterator: Access any element in the range</a:t>
            </a:r>
          </a:p>
          <a:p>
            <a:pPr lvl="2"/>
            <a:r>
              <a:rPr lang="en-US" i="1" dirty="0" smtClean="0">
                <a:solidFill>
                  <a:srgbClr val="663300"/>
                </a:solidFill>
              </a:rPr>
              <a:t>Bidirectional</a:t>
            </a:r>
            <a:r>
              <a:rPr lang="en-US" dirty="0" smtClean="0">
                <a:solidFill>
                  <a:srgbClr val="663300"/>
                </a:solidFill>
              </a:rPr>
              <a:t> </a:t>
            </a:r>
            <a:r>
              <a:rPr lang="en-US" dirty="0" smtClean="0"/>
              <a:t>iterator: Can move forward or backward </a:t>
            </a:r>
          </a:p>
          <a:p>
            <a:pPr lvl="2"/>
            <a:r>
              <a:rPr lang="en-US" i="1" dirty="0" smtClean="0">
                <a:solidFill>
                  <a:srgbClr val="663300"/>
                </a:solidFill>
              </a:rPr>
              <a:t>Forward</a:t>
            </a:r>
            <a:r>
              <a:rPr lang="en-US" dirty="0" smtClean="0">
                <a:solidFill>
                  <a:srgbClr val="663300"/>
                </a:solidFill>
              </a:rPr>
              <a:t> </a:t>
            </a:r>
            <a:r>
              <a:rPr lang="en-US" dirty="0" smtClean="0"/>
              <a:t>iterator: Unidirectional iterator</a:t>
            </a:r>
          </a:p>
          <a:p>
            <a:pPr lvl="2"/>
            <a:r>
              <a:rPr lang="en-US" i="1" dirty="0" smtClean="0">
                <a:solidFill>
                  <a:srgbClr val="663300"/>
                </a:solidFill>
              </a:rPr>
              <a:t>Input</a:t>
            </a:r>
            <a:r>
              <a:rPr lang="en-US" dirty="0" smtClean="0">
                <a:solidFill>
                  <a:srgbClr val="663300"/>
                </a:solidFill>
              </a:rPr>
              <a:t> </a:t>
            </a:r>
            <a:r>
              <a:rPr lang="en-US" dirty="0" smtClean="0"/>
              <a:t>iterator: Used to read input streams</a:t>
            </a:r>
          </a:p>
          <a:p>
            <a:pPr lvl="2"/>
            <a:r>
              <a:rPr lang="en-US" i="1" dirty="0" smtClean="0">
                <a:solidFill>
                  <a:srgbClr val="663300"/>
                </a:solidFill>
              </a:rPr>
              <a:t>Output</a:t>
            </a:r>
            <a:r>
              <a:rPr lang="en-US" dirty="0" smtClean="0">
                <a:solidFill>
                  <a:srgbClr val="663300"/>
                </a:solidFill>
              </a:rPr>
              <a:t> </a:t>
            </a:r>
            <a:r>
              <a:rPr lang="en-US" dirty="0" smtClean="0"/>
              <a:t>iterator: Used to write to output streams</a:t>
            </a:r>
          </a:p>
          <a:p>
            <a:pPr lvl="1"/>
            <a:r>
              <a:rPr lang="en-US" dirty="0" smtClean="0"/>
              <a:t>Chapter 22 in E-textbook </a:t>
            </a:r>
            <a:r>
              <a:rPr lang="en-US" dirty="0" smtClean="0">
                <a:hlinkClick r:id="rId2"/>
              </a:rPr>
              <a:t>C++ How to Program </a:t>
            </a:r>
            <a:r>
              <a:rPr lang="en-US" dirty="0" smtClean="0"/>
              <a:t>covers iterators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09676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Iterators with </a:t>
            </a:r>
            <a:r>
              <a:rPr lang="en-US" dirty="0" err="1" smtClean="0">
                <a:latin typeface="Courier New"/>
                <a:cs typeface="Courier New"/>
              </a:rPr>
              <a:t>std</a:t>
            </a:r>
            <a:r>
              <a:rPr lang="en-US" dirty="0" smtClean="0">
                <a:latin typeface="Courier New"/>
                <a:cs typeface="Courier New"/>
              </a:rPr>
              <a:t>::vector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 smtClean="0">
                <a:solidFill>
                  <a:srgbClr val="7F0055"/>
                </a:solidFill>
                <a:latin typeface="Monaco"/>
              </a:rPr>
              <a:t>#include</a:t>
            </a:r>
            <a:r>
              <a:rPr lang="en-US" sz="1600" b="1" dirty="0" smtClean="0">
                <a:solidFill>
                  <a:srgbClr val="000000"/>
                </a:solidFill>
                <a:latin typeface="Monaco"/>
              </a:rPr>
              <a:t> </a:t>
            </a:r>
            <a:r>
              <a:rPr lang="en-US" sz="1600" b="1" dirty="0" smtClean="0">
                <a:solidFill>
                  <a:srgbClr val="2A00FF"/>
                </a:solidFill>
                <a:latin typeface="Monaco"/>
              </a:rPr>
              <a:t>&lt;</a:t>
            </a:r>
            <a:r>
              <a:rPr lang="en-US" sz="1600" b="1" dirty="0" err="1" smtClean="0">
                <a:solidFill>
                  <a:srgbClr val="2A00FF"/>
                </a:solidFill>
                <a:latin typeface="Monaco"/>
              </a:rPr>
              <a:t>iostream</a:t>
            </a:r>
            <a:r>
              <a:rPr lang="en-US" sz="1600" b="1" dirty="0" smtClean="0">
                <a:solidFill>
                  <a:srgbClr val="2A00FF"/>
                </a:solidFill>
                <a:latin typeface="Monaco"/>
              </a:rPr>
              <a:t>&gt;</a:t>
            </a:r>
          </a:p>
          <a:p>
            <a:pPr marL="0" indent="0">
              <a:buNone/>
            </a:pPr>
            <a:r>
              <a:rPr lang="en-US" sz="1600" b="1" dirty="0" smtClean="0">
                <a:solidFill>
                  <a:srgbClr val="7F0055"/>
                </a:solidFill>
                <a:latin typeface="Monaco"/>
              </a:rPr>
              <a:t>#include</a:t>
            </a:r>
            <a:r>
              <a:rPr lang="en-US" sz="1600" b="1" dirty="0" smtClean="0">
                <a:solidFill>
                  <a:srgbClr val="000000"/>
                </a:solidFill>
                <a:latin typeface="Monaco"/>
              </a:rPr>
              <a:t> </a:t>
            </a:r>
            <a:r>
              <a:rPr lang="en-US" sz="1600" b="1" dirty="0" smtClean="0">
                <a:solidFill>
                  <a:srgbClr val="2A00FF"/>
                </a:solidFill>
                <a:latin typeface="Monaco"/>
              </a:rPr>
              <a:t>&lt;vector&gt;</a:t>
            </a:r>
          </a:p>
          <a:p>
            <a:pPr marL="0" indent="0">
              <a:buNone/>
            </a:pPr>
            <a:r>
              <a:rPr lang="en-US" sz="1600" b="1" dirty="0" smtClean="0">
                <a:solidFill>
                  <a:srgbClr val="7F0055"/>
                </a:solidFill>
                <a:latin typeface="Monaco"/>
              </a:rPr>
              <a:t>#include</a:t>
            </a:r>
            <a:r>
              <a:rPr lang="en-US" sz="1600" b="1" dirty="0" smtClean="0">
                <a:solidFill>
                  <a:srgbClr val="000000"/>
                </a:solidFill>
                <a:latin typeface="Monaco"/>
              </a:rPr>
              <a:t> </a:t>
            </a:r>
            <a:r>
              <a:rPr lang="en-US" sz="1600" b="1" dirty="0" smtClean="0">
                <a:solidFill>
                  <a:srgbClr val="2A00FF"/>
                </a:solidFill>
                <a:latin typeface="Monaco"/>
              </a:rPr>
              <a:t>&lt;</a:t>
            </a:r>
            <a:r>
              <a:rPr lang="en-US" sz="1600" b="1" dirty="0" err="1" smtClean="0">
                <a:solidFill>
                  <a:srgbClr val="2A00FF"/>
                </a:solidFill>
                <a:latin typeface="Monaco"/>
              </a:rPr>
              <a:t>iterator</a:t>
            </a:r>
            <a:r>
              <a:rPr lang="en-US" sz="1600" b="1" dirty="0" smtClean="0">
                <a:solidFill>
                  <a:srgbClr val="2A00FF"/>
                </a:solidFill>
                <a:latin typeface="Monaco"/>
              </a:rPr>
              <a:t>&gt;</a:t>
            </a:r>
          </a:p>
          <a:p>
            <a:pPr marL="0" indent="0">
              <a:buNone/>
            </a:pPr>
            <a:endParaRPr lang="en-US" sz="1600" dirty="0" smtClean="0">
              <a:solidFill>
                <a:srgbClr val="7F0055"/>
              </a:solidFill>
              <a:latin typeface="Monaco"/>
            </a:endParaRPr>
          </a:p>
          <a:p>
            <a:pPr marL="0" indent="0">
              <a:buNone/>
            </a:pPr>
            <a:r>
              <a:rPr lang="en-US" sz="1600" dirty="0" err="1" smtClean="0">
                <a:solidFill>
                  <a:srgbClr val="7F0055"/>
                </a:solidFill>
                <a:latin typeface="Monaco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Monaco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Monaco"/>
              </a:rPr>
              <a:t>main() {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sz="1600" dirty="0">
                <a:solidFill>
                  <a:srgbClr val="000000"/>
                </a:solidFill>
                <a:latin typeface="Monaco"/>
              </a:rPr>
              <a:t>::vector&lt;</a:t>
            </a:r>
            <a:r>
              <a:rPr lang="en-US" sz="1600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sz="1600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sz="1600" dirty="0">
                <a:solidFill>
                  <a:srgbClr val="005032"/>
                </a:solidFill>
                <a:latin typeface="Monaco"/>
              </a:rPr>
              <a:t>string</a:t>
            </a:r>
            <a:r>
              <a:rPr lang="en-US" sz="1600" dirty="0">
                <a:solidFill>
                  <a:srgbClr val="000000"/>
                </a:solidFill>
                <a:latin typeface="Monaco"/>
              </a:rPr>
              <a:t>&gt; </a:t>
            </a:r>
            <a:r>
              <a:rPr lang="en-US" sz="1600" dirty="0" err="1">
                <a:solidFill>
                  <a:srgbClr val="000000"/>
                </a:solidFill>
                <a:latin typeface="Monaco"/>
              </a:rPr>
              <a:t>wordList</a:t>
            </a:r>
            <a:r>
              <a:rPr lang="en-US" sz="1600" dirty="0">
                <a:solidFill>
                  <a:srgbClr val="000000"/>
                </a:solidFill>
                <a:latin typeface="Monaco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sz="1600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sz="1600" dirty="0">
                <a:solidFill>
                  <a:srgbClr val="005032"/>
                </a:solidFill>
                <a:latin typeface="Monaco"/>
              </a:rPr>
              <a:t>string</a:t>
            </a:r>
            <a:r>
              <a:rPr lang="en-US" sz="1600" dirty="0">
                <a:solidFill>
                  <a:srgbClr val="000000"/>
                </a:solidFill>
                <a:latin typeface="Monaco"/>
              </a:rPr>
              <a:t> word;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sz="1600" dirty="0">
                <a:solidFill>
                  <a:srgbClr val="3F7F5F"/>
                </a:solidFill>
                <a:latin typeface="Monaco"/>
              </a:rPr>
              <a:t>// Read words from standard input (until EOF)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Monaco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Monaco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sz="1600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sz="1600" dirty="0" err="1">
                <a:solidFill>
                  <a:srgbClr val="000000"/>
                </a:solidFill>
                <a:latin typeface="Monaco"/>
              </a:rPr>
              <a:t>cin</a:t>
            </a:r>
            <a:r>
              <a:rPr lang="en-US" sz="1600" dirty="0">
                <a:solidFill>
                  <a:srgbClr val="000000"/>
                </a:solidFill>
                <a:latin typeface="Monaco"/>
              </a:rPr>
              <a:t> &gt;&gt; word)) {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latin typeface="Monaco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onaco"/>
              </a:rPr>
              <a:t>wordList.push_back</a:t>
            </a:r>
            <a:r>
              <a:rPr lang="en-US" sz="1600" dirty="0">
                <a:solidFill>
                  <a:srgbClr val="000000"/>
                </a:solidFill>
                <a:latin typeface="Monaco"/>
              </a:rPr>
              <a:t>(word);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latin typeface="Monaco"/>
              </a:rPr>
              <a:t>    }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sz="1600" dirty="0">
                <a:solidFill>
                  <a:srgbClr val="3F7F5F"/>
                </a:solidFill>
                <a:latin typeface="Monaco"/>
              </a:rPr>
              <a:t>// Write words in reverse order to standard output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Monaco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Monaco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sz="1600" dirty="0">
                <a:solidFill>
                  <a:srgbClr val="000000"/>
                </a:solidFill>
                <a:latin typeface="Monaco"/>
              </a:rPr>
              <a:t>::vector&lt;</a:t>
            </a:r>
            <a:r>
              <a:rPr lang="en-US" sz="1600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sz="1600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sz="1600" dirty="0">
                <a:solidFill>
                  <a:srgbClr val="005032"/>
                </a:solidFill>
                <a:latin typeface="Monaco"/>
              </a:rPr>
              <a:t>string</a:t>
            </a:r>
            <a:r>
              <a:rPr lang="en-US" sz="1600" dirty="0">
                <a:solidFill>
                  <a:srgbClr val="000000"/>
                </a:solidFill>
                <a:latin typeface="Monaco"/>
              </a:rPr>
              <a:t>&gt;:</a:t>
            </a:r>
            <a:r>
              <a:rPr lang="en-US" sz="1600" dirty="0" smtClean="0">
                <a:solidFill>
                  <a:srgbClr val="000000"/>
                </a:solidFill>
                <a:latin typeface="Monaco"/>
              </a:rPr>
              <a:t>:</a:t>
            </a:r>
            <a:r>
              <a:rPr lang="en-US" sz="1600" b="1" dirty="0" err="1" smtClean="0">
                <a:solidFill>
                  <a:srgbClr val="000000"/>
                </a:solidFill>
                <a:latin typeface="Monaco"/>
              </a:rPr>
              <a:t>reverse_iterator</a:t>
            </a:r>
            <a:r>
              <a:rPr lang="en-US" sz="1600" dirty="0" smtClean="0">
                <a:solidFill>
                  <a:srgbClr val="000000"/>
                </a:solidFill>
                <a:latin typeface="Monaco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Monaco"/>
              </a:rPr>
              <a:t>curr</a:t>
            </a:r>
            <a:r>
              <a:rPr lang="en-US" sz="1600" dirty="0">
                <a:solidFill>
                  <a:srgbClr val="000000"/>
                </a:solidFill>
                <a:latin typeface="Monaco"/>
              </a:rPr>
              <a:t> = </a:t>
            </a:r>
            <a:r>
              <a:rPr lang="en-US" sz="1600" dirty="0" err="1" smtClean="0">
                <a:solidFill>
                  <a:srgbClr val="000000"/>
                </a:solidFill>
                <a:latin typeface="Monaco"/>
              </a:rPr>
              <a:t>wordList.rbegin</a:t>
            </a:r>
            <a:r>
              <a:rPr lang="en-US" sz="1600" dirty="0">
                <a:solidFill>
                  <a:srgbClr val="000000"/>
                </a:solidFill>
                <a:latin typeface="Monaco"/>
              </a:rPr>
              <a:t>();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latin typeface="Monaco"/>
              </a:rPr>
              <a:t>        (</a:t>
            </a:r>
            <a:r>
              <a:rPr lang="en-US" sz="1600" dirty="0" err="1">
                <a:solidFill>
                  <a:srgbClr val="000000"/>
                </a:solidFill>
                <a:latin typeface="Monaco"/>
              </a:rPr>
              <a:t>curr</a:t>
            </a:r>
            <a:r>
              <a:rPr lang="en-US" sz="1600" dirty="0">
                <a:solidFill>
                  <a:srgbClr val="000000"/>
                </a:solidFill>
                <a:latin typeface="Monaco"/>
              </a:rPr>
              <a:t> != </a:t>
            </a:r>
            <a:r>
              <a:rPr lang="en-US" sz="1600" dirty="0" err="1" smtClean="0">
                <a:solidFill>
                  <a:srgbClr val="000000"/>
                </a:solidFill>
                <a:latin typeface="Monaco"/>
              </a:rPr>
              <a:t>wordList.rend</a:t>
            </a:r>
            <a:r>
              <a:rPr lang="en-US" sz="1600" dirty="0">
                <a:solidFill>
                  <a:srgbClr val="000000"/>
                </a:solidFill>
                <a:latin typeface="Monaco"/>
              </a:rPr>
              <a:t>()); </a:t>
            </a:r>
            <a:r>
              <a:rPr lang="en-US" sz="1600" dirty="0" err="1">
                <a:solidFill>
                  <a:srgbClr val="000000"/>
                </a:solidFill>
                <a:latin typeface="Monaco"/>
              </a:rPr>
              <a:t>curr</a:t>
            </a:r>
            <a:r>
              <a:rPr lang="en-US" sz="1600" dirty="0">
                <a:solidFill>
                  <a:srgbClr val="000000"/>
                </a:solidFill>
                <a:latin typeface="Monaco"/>
              </a:rPr>
              <a:t>++) {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latin typeface="Monaco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sz="1600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sz="1600" dirty="0" err="1">
                <a:solidFill>
                  <a:srgbClr val="000000"/>
                </a:solidFill>
                <a:latin typeface="Monaco"/>
              </a:rPr>
              <a:t>cout</a:t>
            </a:r>
            <a:r>
              <a:rPr lang="en-US" sz="1600" dirty="0">
                <a:solidFill>
                  <a:srgbClr val="000000"/>
                </a:solidFill>
                <a:latin typeface="Monaco"/>
              </a:rPr>
              <a:t> &lt;&lt; *</a:t>
            </a:r>
            <a:r>
              <a:rPr lang="en-US" sz="1600" dirty="0" err="1">
                <a:solidFill>
                  <a:srgbClr val="000000"/>
                </a:solidFill>
                <a:latin typeface="Monaco"/>
              </a:rPr>
              <a:t>curr</a:t>
            </a:r>
            <a:r>
              <a:rPr lang="en-US" sz="1600" dirty="0">
                <a:solidFill>
                  <a:srgbClr val="000000"/>
                </a:solidFill>
                <a:latin typeface="Monaco"/>
              </a:rPr>
              <a:t> &lt;&lt; </a:t>
            </a:r>
            <a:r>
              <a:rPr lang="en-US" sz="1600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sz="1600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sz="1600" dirty="0" err="1">
                <a:solidFill>
                  <a:srgbClr val="000000"/>
                </a:solidFill>
                <a:latin typeface="Monaco"/>
              </a:rPr>
              <a:t>endl</a:t>
            </a:r>
            <a:r>
              <a:rPr lang="en-US" sz="1600" dirty="0">
                <a:solidFill>
                  <a:srgbClr val="000000"/>
                </a:solidFill>
                <a:latin typeface="Monaco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latin typeface="Monaco"/>
              </a:rPr>
              <a:t>    }</a:t>
            </a:r>
          </a:p>
          <a:p>
            <a:pPr marL="0" indent="0">
              <a:buNone/>
            </a:pPr>
            <a:r>
              <a:rPr lang="is-IS" sz="1600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is-IS" sz="1600" dirty="0">
                <a:solidFill>
                  <a:srgbClr val="7F0055"/>
                </a:solidFill>
                <a:latin typeface="Monaco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Monaco"/>
              </a:rPr>
              <a:t> 0;</a:t>
            </a:r>
          </a:p>
          <a:p>
            <a:pPr marL="0" indent="0">
              <a:buNone/>
            </a:pPr>
            <a:r>
              <a:rPr lang="is-IS" sz="1600" dirty="0" smtClean="0">
                <a:solidFill>
                  <a:srgbClr val="000000"/>
                </a:solidFill>
                <a:latin typeface="Monaco"/>
              </a:rPr>
              <a:t>}</a:t>
            </a:r>
          </a:p>
          <a:p>
            <a:pPr marL="0" indent="0">
              <a:buNone/>
            </a:pPr>
            <a:endParaRPr lang="is-IS" dirty="0">
              <a:solidFill>
                <a:srgbClr val="000000"/>
              </a:solidFill>
              <a:latin typeface="Monaco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38600" y="1219200"/>
            <a:ext cx="5029200" cy="14773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Program Output (user inputs in </a:t>
            </a:r>
            <a:r>
              <a:rPr lang="en-US" b="1" dirty="0" smtClean="0">
                <a:solidFill>
                  <a:srgbClr val="008000"/>
                </a:solidFill>
              </a:rPr>
              <a:t>green</a:t>
            </a:r>
            <a:r>
              <a:rPr lang="en-US" b="1" dirty="0" smtClean="0"/>
              <a:t>):</a:t>
            </a:r>
          </a:p>
          <a:p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o</a:t>
            </a:r>
            <a:r>
              <a:rPr lang="en-US" b="1" dirty="0" smtClean="0">
                <a:solidFill>
                  <a:srgbClr val="008000"/>
                </a:solidFill>
                <a:latin typeface="Courier New"/>
                <a:cs typeface="Courier New"/>
              </a:rPr>
              <a:t>ne two three</a:t>
            </a:r>
          </a:p>
          <a:p>
            <a:r>
              <a:rPr lang="en-US" b="1" dirty="0">
                <a:latin typeface="Courier New"/>
                <a:cs typeface="Courier New"/>
              </a:rPr>
              <a:t>three</a:t>
            </a:r>
          </a:p>
          <a:p>
            <a:r>
              <a:rPr lang="en-US" b="1" dirty="0">
                <a:latin typeface="Courier New"/>
                <a:cs typeface="Courier New"/>
              </a:rPr>
              <a:t>two</a:t>
            </a:r>
          </a:p>
          <a:p>
            <a:r>
              <a:rPr lang="en-US" b="1" dirty="0">
                <a:latin typeface="Courier New"/>
                <a:cs typeface="Courier New"/>
              </a:rPr>
              <a:t>one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72200" y="1752600"/>
            <a:ext cx="2895600" cy="923330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After typing in inputs press</a:t>
            </a:r>
          </a:p>
          <a:p>
            <a:r>
              <a:rPr lang="en-US" dirty="0" err="1" smtClean="0"/>
              <a:t>Control+D</a:t>
            </a:r>
            <a:r>
              <a:rPr lang="en-US" dirty="0" smtClean="0"/>
              <a:t> to generate End-Of-File (EOF)</a:t>
            </a:r>
            <a:endParaRPr lang="en-US" dirty="0"/>
          </a:p>
        </p:txBody>
      </p:sp>
      <p:sp>
        <p:nvSpPr>
          <p:cNvPr id="6" name="Line Callout 2 5"/>
          <p:cNvSpPr/>
          <p:nvPr/>
        </p:nvSpPr>
        <p:spPr>
          <a:xfrm>
            <a:off x="3124200" y="5867400"/>
            <a:ext cx="3657600" cy="6858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40521"/>
              <a:gd name="adj6" fmla="val -27427"/>
            </a:avLst>
          </a:prstGeom>
          <a:solidFill>
            <a:srgbClr val="FFFFCC"/>
          </a:solidFill>
          <a:ln w="12700">
            <a:solidFill>
              <a:srgbClr val="FF0000"/>
            </a:solidFill>
            <a:headEnd type="none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Access value referred by the </a:t>
            </a:r>
            <a:r>
              <a:rPr lang="en-US" sz="2000" dirty="0" err="1" smtClean="0">
                <a:solidFill>
                  <a:schemeClr val="tx1"/>
                </a:solidFill>
              </a:rPr>
              <a:t>iterator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8313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Iterators with </a:t>
            </a:r>
            <a:r>
              <a:rPr lang="en-US" dirty="0" smtClean="0">
                <a:latin typeface="Courier New"/>
                <a:cs typeface="Courier New"/>
              </a:rPr>
              <a:t>std</a:t>
            </a:r>
            <a:r>
              <a:rPr lang="en-US" dirty="0" smtClean="0">
                <a:latin typeface="Courier New"/>
                <a:cs typeface="Courier New"/>
              </a:rPr>
              <a:t>::</a:t>
            </a:r>
            <a:r>
              <a:rPr lang="en-US" dirty="0" err="1" smtClean="0">
                <a:latin typeface="Courier New"/>
                <a:cs typeface="Courier New"/>
              </a:rPr>
              <a:t>unorded_map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#include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2A00FF"/>
                </a:solidFill>
                <a:latin typeface="Consolas"/>
              </a:rPr>
              <a:t>&lt;</a:t>
            </a:r>
            <a:r>
              <a:rPr lang="en-US" sz="1600" b="1" dirty="0" err="1" smtClean="0">
                <a:solidFill>
                  <a:srgbClr val="2A00FF"/>
                </a:solidFill>
                <a:latin typeface="Consolas"/>
              </a:rPr>
              <a:t>unordered_map</a:t>
            </a:r>
            <a:r>
              <a:rPr lang="en-US" sz="1600" b="1" dirty="0" smtClean="0">
                <a:solidFill>
                  <a:srgbClr val="2A00FF"/>
                </a:solidFill>
                <a:latin typeface="Consolas"/>
              </a:rPr>
              <a:t>&gt;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#include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2A00FF"/>
                </a:solidFill>
                <a:latin typeface="Consolas"/>
              </a:rPr>
              <a:t>&lt;</a:t>
            </a:r>
            <a:r>
              <a:rPr lang="en-US" sz="1600" b="1" dirty="0" err="1" smtClean="0">
                <a:solidFill>
                  <a:srgbClr val="2A00FF"/>
                </a:solidFill>
                <a:latin typeface="Consolas"/>
              </a:rPr>
              <a:t>iostream</a:t>
            </a:r>
            <a:r>
              <a:rPr lang="en-US" sz="1600" b="1" dirty="0" smtClean="0">
                <a:solidFill>
                  <a:srgbClr val="2A00FF"/>
                </a:solidFill>
                <a:latin typeface="Consolas"/>
              </a:rPr>
              <a:t>&gt;</a:t>
            </a:r>
          </a:p>
          <a:p>
            <a:pPr>
              <a:buNone/>
            </a:pPr>
            <a:endParaRPr lang="en-US" sz="1600" dirty="0" smtClean="0">
              <a:latin typeface="Consolas"/>
            </a:endParaRPr>
          </a:p>
          <a:p>
            <a:pPr>
              <a:buNone/>
            </a:pP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main() {</a:t>
            </a:r>
          </a:p>
          <a:p>
            <a:pPr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typedef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std::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unordered_map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&lt;std::string, 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&gt; </a:t>
            </a:r>
            <a:r>
              <a:rPr lang="en-US" sz="1600" b="1" dirty="0" err="1" smtClean="0">
                <a:solidFill>
                  <a:srgbClr val="005032"/>
                </a:solidFill>
                <a:latin typeface="Consolas"/>
              </a:rPr>
              <a:t>StrIntMap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const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5032"/>
                </a:solidFill>
                <a:latin typeface="Consolas"/>
              </a:rPr>
              <a:t>StrIntMap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MonthNum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=</a:t>
            </a:r>
          </a:p>
          <a:p>
            <a:pPr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     {{</a:t>
            </a:r>
            <a:r>
              <a:rPr lang="en-US" sz="1600" dirty="0" smtClean="0">
                <a:solidFill>
                  <a:srgbClr val="2A00FF"/>
                </a:solidFill>
                <a:latin typeface="Consolas"/>
              </a:rPr>
              <a:t>"</a:t>
            </a:r>
            <a:r>
              <a:rPr lang="en-US" sz="1600" dirty="0" err="1" smtClean="0">
                <a:solidFill>
                  <a:srgbClr val="2A00FF"/>
                </a:solidFill>
                <a:latin typeface="Consolas"/>
              </a:rPr>
              <a:t>january</a:t>
            </a:r>
            <a:r>
              <a:rPr lang="en-US" sz="1600" dirty="0" smtClean="0">
                <a:solidFill>
                  <a:srgbClr val="2A00FF"/>
                </a:solidFill>
                <a:latin typeface="Consolas"/>
              </a:rPr>
              <a:t>"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, 1}, {</a:t>
            </a:r>
            <a:r>
              <a:rPr lang="en-US" sz="1600" dirty="0" smtClean="0">
                <a:solidFill>
                  <a:srgbClr val="2A00FF"/>
                </a:solidFill>
                <a:latin typeface="Consolas"/>
              </a:rPr>
              <a:t>"</a:t>
            </a:r>
            <a:r>
              <a:rPr lang="en-US" sz="1600" dirty="0" err="1" smtClean="0">
                <a:solidFill>
                  <a:srgbClr val="2A00FF"/>
                </a:solidFill>
                <a:latin typeface="Consolas"/>
              </a:rPr>
              <a:t>february</a:t>
            </a:r>
            <a:r>
              <a:rPr lang="en-US" sz="1600" dirty="0" smtClean="0">
                <a:solidFill>
                  <a:srgbClr val="2A00FF"/>
                </a:solidFill>
                <a:latin typeface="Consolas"/>
              </a:rPr>
              <a:t>"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, 2}, {</a:t>
            </a:r>
            <a:r>
              <a:rPr lang="en-US" sz="1600" dirty="0" smtClean="0">
                <a:solidFill>
                  <a:srgbClr val="2A00FF"/>
                </a:solidFill>
                <a:latin typeface="Consolas"/>
              </a:rPr>
              <a:t>"march"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, 3}, </a:t>
            </a:r>
            <a:endParaRPr lang="en-US" sz="1600" dirty="0" smtClean="0">
              <a:solidFill>
                <a:srgbClr val="000000"/>
              </a:solidFill>
              <a:latin typeface="Consolas"/>
            </a:endParaRPr>
          </a:p>
          <a:p>
            <a:pPr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     {</a:t>
            </a:r>
            <a:r>
              <a:rPr lang="en-US" sz="1600" dirty="0" smtClean="0">
                <a:solidFill>
                  <a:srgbClr val="2A00FF"/>
                </a:solidFill>
                <a:latin typeface="Consolas"/>
              </a:rPr>
              <a:t>"</a:t>
            </a:r>
            <a:r>
              <a:rPr lang="en-US" sz="1600" dirty="0" err="1" smtClean="0">
                <a:solidFill>
                  <a:srgbClr val="2A00FF"/>
                </a:solidFill>
                <a:latin typeface="Consolas"/>
              </a:rPr>
              <a:t>april</a:t>
            </a:r>
            <a:r>
              <a:rPr lang="en-US" sz="1600" dirty="0" smtClean="0">
                <a:solidFill>
                  <a:srgbClr val="2A00FF"/>
                </a:solidFill>
                <a:latin typeface="Consolas"/>
              </a:rPr>
              <a:t>"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, 4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}, {</a:t>
            </a:r>
            <a:r>
              <a:rPr lang="en-US" sz="1600" dirty="0" smtClean="0">
                <a:solidFill>
                  <a:srgbClr val="2A00FF"/>
                </a:solidFill>
                <a:latin typeface="Consolas"/>
              </a:rPr>
              <a:t>"</a:t>
            </a:r>
            <a:r>
              <a:rPr lang="en-US" sz="1600" dirty="0" err="1" smtClean="0">
                <a:solidFill>
                  <a:srgbClr val="2A00FF"/>
                </a:solidFill>
                <a:latin typeface="Consolas"/>
              </a:rPr>
              <a:t>december</a:t>
            </a:r>
            <a:r>
              <a:rPr lang="en-US" sz="1600" dirty="0" smtClean="0">
                <a:solidFill>
                  <a:srgbClr val="2A00FF"/>
                </a:solidFill>
                <a:latin typeface="Consolas"/>
              </a:rPr>
              <a:t>"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, 12}, {</a:t>
            </a:r>
            <a:r>
              <a:rPr lang="en-US" sz="1600" dirty="0" smtClean="0">
                <a:solidFill>
                  <a:srgbClr val="2A00FF"/>
                </a:solidFill>
                <a:latin typeface="Consolas"/>
              </a:rPr>
              <a:t>"</a:t>
            </a:r>
            <a:r>
              <a:rPr lang="en-US" sz="1600" dirty="0" err="1" smtClean="0">
                <a:solidFill>
                  <a:srgbClr val="2A00FF"/>
                </a:solidFill>
                <a:latin typeface="Consolas"/>
              </a:rPr>
              <a:t>november</a:t>
            </a:r>
            <a:r>
              <a:rPr lang="en-US" sz="1600" dirty="0" smtClean="0">
                <a:solidFill>
                  <a:srgbClr val="2A00FF"/>
                </a:solidFill>
                <a:latin typeface="Consolas"/>
              </a:rPr>
              <a:t>"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, 11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},</a:t>
            </a:r>
          </a:p>
          <a:p>
            <a:pPr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    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{</a:t>
            </a:r>
            <a:r>
              <a:rPr lang="en-US" sz="1600" dirty="0" smtClean="0">
                <a:solidFill>
                  <a:srgbClr val="2A00FF"/>
                </a:solidFill>
                <a:latin typeface="Consolas"/>
              </a:rPr>
              <a:t>"</a:t>
            </a:r>
            <a:r>
              <a:rPr lang="en-US" sz="1600" dirty="0" err="1" smtClean="0">
                <a:solidFill>
                  <a:srgbClr val="2A00FF"/>
                </a:solidFill>
                <a:latin typeface="Consolas"/>
              </a:rPr>
              <a:t>october</a:t>
            </a:r>
            <a:r>
              <a:rPr lang="en-US" sz="1600" dirty="0" smtClean="0">
                <a:solidFill>
                  <a:srgbClr val="2A00FF"/>
                </a:solidFill>
                <a:latin typeface="Consolas"/>
              </a:rPr>
              <a:t>"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, 10}, {</a:t>
            </a:r>
            <a:r>
              <a:rPr lang="en-US" sz="1600" dirty="0" smtClean="0">
                <a:solidFill>
                  <a:srgbClr val="2A00FF"/>
                </a:solidFill>
                <a:latin typeface="Consolas"/>
              </a:rPr>
              <a:t>"may"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, 5},</a:t>
            </a:r>
          </a:p>
          <a:p>
            <a:pPr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      {</a:t>
            </a:r>
            <a:r>
              <a:rPr lang="en-US" sz="1600" dirty="0" smtClean="0">
                <a:solidFill>
                  <a:srgbClr val="2A00FF"/>
                </a:solidFill>
                <a:latin typeface="Consolas"/>
              </a:rPr>
              <a:t>"</a:t>
            </a:r>
            <a:r>
              <a:rPr lang="en-US" sz="1600" dirty="0" err="1" smtClean="0">
                <a:solidFill>
                  <a:srgbClr val="2A00FF"/>
                </a:solidFill>
                <a:latin typeface="Consolas"/>
              </a:rPr>
              <a:t>june</a:t>
            </a:r>
            <a:r>
              <a:rPr lang="en-US" sz="1600" dirty="0" smtClean="0">
                <a:solidFill>
                  <a:srgbClr val="2A00FF"/>
                </a:solidFill>
                <a:latin typeface="Consolas"/>
              </a:rPr>
              <a:t>"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, 6}, {</a:t>
            </a:r>
            <a:r>
              <a:rPr lang="en-US" sz="1600" dirty="0" smtClean="0">
                <a:solidFill>
                  <a:srgbClr val="2A00FF"/>
                </a:solidFill>
                <a:latin typeface="Consolas"/>
              </a:rPr>
              <a:t>"</a:t>
            </a:r>
            <a:r>
              <a:rPr lang="en-US" sz="1600" dirty="0" err="1" smtClean="0">
                <a:solidFill>
                  <a:srgbClr val="2A00FF"/>
                </a:solidFill>
                <a:latin typeface="Consolas"/>
              </a:rPr>
              <a:t>july</a:t>
            </a:r>
            <a:r>
              <a:rPr lang="en-US" sz="1600" dirty="0" smtClean="0">
                <a:solidFill>
                  <a:srgbClr val="2A00FF"/>
                </a:solidFill>
                <a:latin typeface="Consolas"/>
              </a:rPr>
              <a:t>"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, 7}, {</a:t>
            </a:r>
            <a:r>
              <a:rPr lang="en-US" sz="1600" dirty="0" smtClean="0">
                <a:solidFill>
                  <a:srgbClr val="2A00FF"/>
                </a:solidFill>
                <a:latin typeface="Consolas"/>
              </a:rPr>
              <a:t>"</a:t>
            </a:r>
            <a:r>
              <a:rPr lang="en-US" sz="1600" dirty="0" err="1" smtClean="0">
                <a:solidFill>
                  <a:srgbClr val="2A00FF"/>
                </a:solidFill>
                <a:latin typeface="Consolas"/>
              </a:rPr>
              <a:t>september</a:t>
            </a:r>
            <a:r>
              <a:rPr lang="en-US" sz="1600" dirty="0" smtClean="0">
                <a:solidFill>
                  <a:srgbClr val="2A00FF"/>
                </a:solidFill>
                <a:latin typeface="Consolas"/>
              </a:rPr>
              <a:t>"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, 9}};</a:t>
            </a:r>
          </a:p>
          <a:p>
            <a:pPr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smtClean="0">
                <a:solidFill>
                  <a:srgbClr val="3F7F5F"/>
                </a:solidFill>
                <a:latin typeface="Consolas"/>
              </a:rPr>
              <a:t>// Use </a:t>
            </a:r>
            <a:r>
              <a:rPr lang="en-US" sz="1600" dirty="0" err="1" smtClean="0">
                <a:solidFill>
                  <a:srgbClr val="3F7F5F"/>
                </a:solidFill>
                <a:latin typeface="Consolas"/>
              </a:rPr>
              <a:t>iterators</a:t>
            </a:r>
            <a:r>
              <a:rPr lang="en-US" sz="1600" dirty="0" smtClean="0">
                <a:solidFill>
                  <a:srgbClr val="3F7F5F"/>
                </a:solidFill>
                <a:latin typeface="Consolas"/>
              </a:rPr>
              <a:t> and print all elements in map</a:t>
            </a:r>
          </a:p>
          <a:p>
            <a:pPr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for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b="1" dirty="0" err="1" smtClean="0">
                <a:solidFill>
                  <a:srgbClr val="005032"/>
                </a:solidFill>
                <a:latin typeface="Consolas"/>
              </a:rPr>
              <a:t>StrIntMap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::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const_iterator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it =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MonthNum.cbegin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(); </a:t>
            </a:r>
            <a:endParaRPr lang="en-US" sz="1600" b="1" dirty="0" smtClean="0">
              <a:solidFill>
                <a:srgbClr val="000000"/>
              </a:solidFill>
              <a:latin typeface="Consolas"/>
            </a:endParaRPr>
          </a:p>
          <a:p>
            <a:pPr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       (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it !=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MonthNum.cend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()); it++) {</a:t>
            </a:r>
          </a:p>
          <a:p>
            <a:pPr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     std::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cout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&lt;&lt; it-&gt;first &lt;&lt; </a:t>
            </a:r>
            <a:r>
              <a:rPr lang="en-US" sz="1600" dirty="0" smtClean="0">
                <a:solidFill>
                  <a:srgbClr val="2A00FF"/>
                </a:solidFill>
                <a:latin typeface="Consolas"/>
              </a:rPr>
              <a:t>" =&gt; "</a:t>
            </a:r>
          </a:p>
          <a:p>
            <a:pPr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               &lt;&lt; it-&gt;second &lt;&lt; </a:t>
            </a:r>
            <a:r>
              <a:rPr lang="en-US" sz="1600" dirty="0" smtClean="0">
                <a:solidFill>
                  <a:srgbClr val="2A00FF"/>
                </a:solidFill>
                <a:latin typeface="Consolas"/>
              </a:rPr>
              <a:t>"\n"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pPr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0;</a:t>
            </a:r>
          </a:p>
          <a:p>
            <a:pPr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781800" y="3012281"/>
            <a:ext cx="2286000" cy="36933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Program Output </a:t>
            </a:r>
            <a:r>
              <a:rPr lang="en-US" b="1" dirty="0" smtClean="0"/>
              <a:t>:</a:t>
            </a:r>
            <a:endParaRPr lang="en-US" b="1" dirty="0" smtClean="0"/>
          </a:p>
          <a:p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o</a:t>
            </a:r>
            <a:r>
              <a:rPr lang="en-US" b="1" dirty="0" smtClean="0">
                <a:solidFill>
                  <a:srgbClr val="008000"/>
                </a:solidFill>
                <a:latin typeface="Courier New"/>
                <a:cs typeface="Courier New"/>
              </a:rPr>
              <a:t>ne two three</a:t>
            </a:r>
          </a:p>
          <a:p>
            <a:r>
              <a:rPr lang="en-US" b="1" dirty="0" err="1" smtClean="0">
                <a:latin typeface="Courier New"/>
                <a:cs typeface="Courier New"/>
              </a:rPr>
              <a:t>july</a:t>
            </a:r>
            <a:r>
              <a:rPr lang="en-US" b="1" dirty="0" smtClean="0">
                <a:latin typeface="Courier New"/>
                <a:cs typeface="Courier New"/>
              </a:rPr>
              <a:t> =&gt; 7</a:t>
            </a:r>
          </a:p>
          <a:p>
            <a:r>
              <a:rPr lang="en-US" b="1" dirty="0" err="1" smtClean="0">
                <a:latin typeface="Courier New"/>
                <a:cs typeface="Courier New"/>
              </a:rPr>
              <a:t>june</a:t>
            </a:r>
            <a:r>
              <a:rPr lang="en-US" b="1" dirty="0" smtClean="0">
                <a:latin typeface="Courier New"/>
                <a:cs typeface="Courier New"/>
              </a:rPr>
              <a:t> =&gt; 6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may =&gt; 5</a:t>
            </a:r>
          </a:p>
          <a:p>
            <a:r>
              <a:rPr lang="en-US" b="1" dirty="0" err="1" smtClean="0">
                <a:latin typeface="Courier New"/>
                <a:cs typeface="Courier New"/>
              </a:rPr>
              <a:t>september</a:t>
            </a:r>
            <a:r>
              <a:rPr lang="en-US" b="1" dirty="0" smtClean="0">
                <a:latin typeface="Courier New"/>
                <a:cs typeface="Courier New"/>
              </a:rPr>
              <a:t> =&gt; 9</a:t>
            </a:r>
          </a:p>
          <a:p>
            <a:r>
              <a:rPr lang="en-US" b="1" dirty="0" err="1" smtClean="0">
                <a:latin typeface="Courier New"/>
                <a:cs typeface="Courier New"/>
              </a:rPr>
              <a:t>october</a:t>
            </a:r>
            <a:r>
              <a:rPr lang="en-US" b="1" dirty="0" smtClean="0">
                <a:latin typeface="Courier New"/>
                <a:cs typeface="Courier New"/>
              </a:rPr>
              <a:t> =&gt; 10</a:t>
            </a:r>
          </a:p>
          <a:p>
            <a:r>
              <a:rPr lang="en-US" b="1" dirty="0" err="1" smtClean="0">
                <a:latin typeface="Courier New"/>
                <a:cs typeface="Courier New"/>
              </a:rPr>
              <a:t>november</a:t>
            </a:r>
            <a:r>
              <a:rPr lang="en-US" b="1" dirty="0" smtClean="0">
                <a:latin typeface="Courier New"/>
                <a:cs typeface="Courier New"/>
              </a:rPr>
              <a:t> =&gt; 11</a:t>
            </a:r>
          </a:p>
          <a:p>
            <a:r>
              <a:rPr lang="en-US" b="1" dirty="0" err="1" smtClean="0">
                <a:latin typeface="Courier New"/>
                <a:cs typeface="Courier New"/>
              </a:rPr>
              <a:t>december</a:t>
            </a:r>
            <a:r>
              <a:rPr lang="en-US" b="1" dirty="0" smtClean="0">
                <a:latin typeface="Courier New"/>
                <a:cs typeface="Courier New"/>
              </a:rPr>
              <a:t> =&gt; 12</a:t>
            </a:r>
          </a:p>
          <a:p>
            <a:r>
              <a:rPr lang="en-US" b="1" dirty="0" err="1" smtClean="0">
                <a:latin typeface="Courier New"/>
                <a:cs typeface="Courier New"/>
              </a:rPr>
              <a:t>april</a:t>
            </a:r>
            <a:r>
              <a:rPr lang="en-US" b="1" dirty="0" smtClean="0">
                <a:latin typeface="Courier New"/>
                <a:cs typeface="Courier New"/>
              </a:rPr>
              <a:t> =&gt; 4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march =&gt; 3</a:t>
            </a:r>
          </a:p>
          <a:p>
            <a:r>
              <a:rPr lang="en-US" b="1" dirty="0" err="1" smtClean="0">
                <a:latin typeface="Courier New"/>
                <a:cs typeface="Courier New"/>
              </a:rPr>
              <a:t>february</a:t>
            </a:r>
            <a:r>
              <a:rPr lang="en-US" b="1" dirty="0" smtClean="0">
                <a:latin typeface="Courier New"/>
                <a:cs typeface="Courier New"/>
              </a:rPr>
              <a:t> =&gt; 2</a:t>
            </a:r>
          </a:p>
          <a:p>
            <a:r>
              <a:rPr lang="en-US" b="1" dirty="0" err="1" smtClean="0">
                <a:latin typeface="Courier New"/>
                <a:cs typeface="Courier New"/>
              </a:rPr>
              <a:t>january</a:t>
            </a:r>
            <a:r>
              <a:rPr lang="en-US" b="1" dirty="0" smtClean="0">
                <a:latin typeface="Courier New"/>
                <a:cs typeface="Courier New"/>
              </a:rPr>
              <a:t> =&gt; </a:t>
            </a:r>
            <a:r>
              <a:rPr lang="en-US" b="1" dirty="0" smtClean="0">
                <a:latin typeface="Courier New"/>
                <a:cs typeface="Courier New"/>
              </a:rPr>
              <a:t>1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831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Algorithms &amp; Iterators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C++ STL includes several standard algorithms that work with iterators</a:t>
            </a:r>
          </a:p>
          <a:p>
            <a:pPr lvl="1"/>
            <a:r>
              <a:rPr lang="en-US" dirty="0" smtClean="0"/>
              <a:t>Iterators hide the actual data structure being used from the algorithms</a:t>
            </a:r>
          </a:p>
          <a:p>
            <a:pPr lvl="2"/>
            <a:r>
              <a:rPr lang="en-US" dirty="0" smtClean="0"/>
              <a:t>So the same algorithm can be used on various data structures that support appropriate iterators</a:t>
            </a:r>
          </a:p>
          <a:p>
            <a:pPr lvl="2"/>
            <a:r>
              <a:rPr lang="en-US" dirty="0" smtClean="0"/>
              <a:t>Different algorithms require different types of iterators</a:t>
            </a:r>
          </a:p>
          <a:p>
            <a:pPr lvl="1"/>
            <a:r>
              <a:rPr lang="en-US" dirty="0" smtClean="0"/>
              <a:t>Refer to online documentation on algorithms package for </a:t>
            </a:r>
            <a:r>
              <a:rPr lang="en-US" dirty="0"/>
              <a:t>various methods: </a:t>
            </a:r>
            <a:r>
              <a:rPr lang="en-US" dirty="0">
                <a:hlinkClick r:id="rId2"/>
              </a:rPr>
              <a:t>http://www.cplusplus.com/reference/algorithm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/>
            <a:r>
              <a:rPr lang="en-US" dirty="0"/>
              <a:t>Chapter 22 in E-textbook </a:t>
            </a:r>
            <a:r>
              <a:rPr lang="en-US" dirty="0">
                <a:hlinkClick r:id="rId3"/>
              </a:rPr>
              <a:t>C++ How to Program </a:t>
            </a:r>
            <a:r>
              <a:rPr lang="en-US" dirty="0" smtClean="0"/>
              <a:t>introduces some methods in the algorithms package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541089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methods in algorithms:</a:t>
            </a:r>
            <a:br>
              <a:rPr lang="en-US" dirty="0" smtClean="0"/>
            </a:br>
            <a:r>
              <a:rPr lang="en-US" dirty="0" err="1" smtClean="0">
                <a:latin typeface="Courier New"/>
                <a:cs typeface="Courier New"/>
              </a:rPr>
              <a:t>for_each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2590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</a:t>
            </a:r>
            <a:r>
              <a:rPr lang="en-US" dirty="0" err="1" smtClean="0">
                <a:latin typeface="Courier New"/>
                <a:cs typeface="Courier New"/>
              </a:rPr>
              <a:t>for_each</a:t>
            </a:r>
            <a:r>
              <a:rPr lang="en-US" dirty="0" smtClean="0"/>
              <a:t> method iterates over a range of values and calls a method with each </a:t>
            </a:r>
            <a:r>
              <a:rPr lang="en-US" dirty="0" smtClean="0"/>
              <a:t>value.</a:t>
            </a:r>
          </a:p>
          <a:p>
            <a:pPr lvl="1"/>
            <a:r>
              <a:rPr lang="en-US" dirty="0" smtClean="0"/>
              <a:t>Algorithm prototype:</a:t>
            </a:r>
          </a:p>
          <a:p>
            <a:pPr lvl="2">
              <a:buNone/>
            </a:pPr>
            <a:r>
              <a:rPr lang="en-US" b="1" dirty="0" smtClean="0">
                <a:solidFill>
                  <a:srgbClr val="7F0055"/>
                </a:solidFill>
                <a:latin typeface="Consolas"/>
              </a:rPr>
              <a:t>template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&lt;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644632"/>
                </a:solidFill>
                <a:latin typeface="Consolas"/>
              </a:rPr>
              <a:t>InputIterator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644632"/>
                </a:solidFill>
                <a:latin typeface="Consolas"/>
              </a:rPr>
              <a:t>Function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&gt;</a:t>
            </a:r>
          </a:p>
          <a:p>
            <a:pPr lvl="2">
              <a:buNone/>
            </a:pPr>
            <a:r>
              <a:rPr lang="en-US" b="1" dirty="0" smtClean="0">
                <a:solidFill>
                  <a:srgbClr val="000000"/>
                </a:solidFill>
                <a:latin typeface="Consolas"/>
              </a:rPr>
              <a:t>Function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for_each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dirty="0" err="1" smtClean="0">
                <a:solidFill>
                  <a:srgbClr val="644632"/>
                </a:solidFill>
                <a:latin typeface="Consolas"/>
              </a:rPr>
              <a:t>InputIterator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first, </a:t>
            </a:r>
            <a:r>
              <a:rPr lang="en-US" b="1" dirty="0" err="1" smtClean="0">
                <a:solidFill>
                  <a:srgbClr val="644632"/>
                </a:solidFill>
                <a:latin typeface="Consolas"/>
              </a:rPr>
              <a:t>InputIterator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last, </a:t>
            </a:r>
            <a:r>
              <a:rPr lang="en-US" b="1" dirty="0" smtClean="0">
                <a:solidFill>
                  <a:srgbClr val="644632"/>
                </a:solidFill>
                <a:latin typeface="Consolas"/>
              </a:rPr>
              <a:t>Function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fn)</a:t>
            </a:r>
            <a:endParaRPr lang="en-US" dirty="0" smtClean="0"/>
          </a:p>
          <a:p>
            <a:pPr lvl="1"/>
            <a:r>
              <a:rPr lang="en-US" dirty="0" smtClean="0"/>
              <a:t>Approximate behavior:</a:t>
            </a:r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52400" y="3886200"/>
            <a:ext cx="8839200" cy="2585323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template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&lt;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644632"/>
                </a:solidFill>
                <a:latin typeface="Consolas"/>
              </a:rPr>
              <a:t>InputIterator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644632"/>
                </a:solidFill>
                <a:latin typeface="Consolas"/>
              </a:rPr>
              <a:t>Function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&gt;</a:t>
            </a:r>
          </a:p>
          <a:p>
            <a:r>
              <a:rPr lang="en-US" b="1" dirty="0" smtClean="0">
                <a:solidFill>
                  <a:srgbClr val="644632"/>
                </a:solidFill>
                <a:latin typeface="Consolas"/>
              </a:rPr>
              <a:t>Function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for_each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dirty="0" err="1" smtClean="0">
                <a:solidFill>
                  <a:srgbClr val="644632"/>
                </a:solidFill>
                <a:latin typeface="Consolas"/>
              </a:rPr>
              <a:t>InputIterator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first, </a:t>
            </a:r>
            <a:r>
              <a:rPr lang="en-US" b="1" dirty="0" err="1" smtClean="0">
                <a:solidFill>
                  <a:srgbClr val="644632"/>
                </a:solidFill>
                <a:latin typeface="Consolas"/>
              </a:rPr>
              <a:t>InputIterator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last, </a:t>
            </a:r>
            <a:r>
              <a:rPr lang="en-US" b="1" dirty="0" smtClean="0">
                <a:solidFill>
                  <a:srgbClr val="644632"/>
                </a:solidFill>
                <a:latin typeface="Consolas"/>
              </a:rPr>
              <a:t>Function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fn)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while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(first != last)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fn (*first); </a:t>
            </a:r>
            <a:r>
              <a:rPr lang="en-US" dirty="0" smtClean="0">
                <a:solidFill>
                  <a:srgbClr val="3F7F5F"/>
                </a:solidFill>
                <a:latin typeface="Consolas"/>
              </a:rPr>
              <a:t>// Call function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++first;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std::</a:t>
            </a:r>
            <a:r>
              <a:rPr lang="en-US" b="1" u="sng" dirty="0" smtClean="0">
                <a:solidFill>
                  <a:srgbClr val="000000"/>
                </a:solidFill>
                <a:latin typeface="Consolas"/>
              </a:rPr>
              <a:t>move(fn);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074182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Example:</a:t>
            </a:r>
            <a:r>
              <a:rPr lang="en-US" dirty="0" err="1" smtClean="0">
                <a:latin typeface="Courier New"/>
                <a:cs typeface="Courier New"/>
              </a:rPr>
              <a:t>for_each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914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</a:t>
            </a:r>
            <a:r>
              <a:rPr lang="en-US" dirty="0" err="1" smtClean="0">
                <a:latin typeface="Courier New"/>
                <a:cs typeface="Courier New"/>
              </a:rPr>
              <a:t>for_each</a:t>
            </a:r>
            <a:r>
              <a:rPr lang="en-US" dirty="0" smtClean="0"/>
              <a:t> method iterates over a range of values and calls a method with each value.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52400" y="2362200"/>
            <a:ext cx="8763000" cy="4343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40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b="1" dirty="0">
                <a:solidFill>
                  <a:srgbClr val="7F0055"/>
                </a:solidFill>
                <a:latin typeface="Monaco"/>
              </a:rPr>
              <a:t>#include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b="1" dirty="0">
                <a:solidFill>
                  <a:srgbClr val="2A00FF"/>
                </a:solidFill>
                <a:latin typeface="Monaco"/>
              </a:rPr>
              <a:t>&lt;</a:t>
            </a:r>
            <a:r>
              <a:rPr lang="en-US" b="1" dirty="0" err="1">
                <a:solidFill>
                  <a:srgbClr val="2A00FF"/>
                </a:solidFill>
                <a:latin typeface="Monaco"/>
              </a:rPr>
              <a:t>iostream</a:t>
            </a:r>
            <a:r>
              <a:rPr lang="en-US" b="1" dirty="0">
                <a:solidFill>
                  <a:srgbClr val="2A00FF"/>
                </a:solidFill>
                <a:latin typeface="Monaco"/>
              </a:rPr>
              <a:t>&gt;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7F0055"/>
                </a:solidFill>
                <a:latin typeface="Monaco"/>
              </a:rPr>
              <a:t>#include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b="1" dirty="0">
                <a:solidFill>
                  <a:srgbClr val="2A00FF"/>
                </a:solidFill>
                <a:latin typeface="Monaco"/>
              </a:rPr>
              <a:t>&lt;vector&gt;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7F0055"/>
                </a:solidFill>
                <a:latin typeface="Monaco"/>
              </a:rPr>
              <a:t>#include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b="1" dirty="0">
                <a:solidFill>
                  <a:srgbClr val="2A00FF"/>
                </a:solidFill>
                <a:latin typeface="Monaco"/>
              </a:rPr>
              <a:t>&lt;iterator&gt;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7F0055"/>
                </a:solidFill>
                <a:latin typeface="Monaco"/>
              </a:rPr>
              <a:t>#include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b="1" dirty="0">
                <a:solidFill>
                  <a:srgbClr val="2A00FF"/>
                </a:solidFill>
                <a:latin typeface="Monaco"/>
              </a:rPr>
              <a:t>&lt;algorithm&gt;</a:t>
            </a:r>
          </a:p>
          <a:p>
            <a:pPr marL="0" indent="0">
              <a:buNone/>
            </a:pPr>
            <a:endParaRPr lang="en-US" dirty="0" smtClean="0">
              <a:latin typeface="Monaco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7F0055"/>
                </a:solidFill>
                <a:latin typeface="Monaco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Monaco"/>
              </a:rPr>
              <a:t>printStr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(</a:t>
            </a:r>
            <a:r>
              <a:rPr lang="en-US" b="1" dirty="0" err="1">
                <a:solidFill>
                  <a:srgbClr val="7F0055"/>
                </a:solidFill>
                <a:latin typeface="Monaco"/>
              </a:rPr>
              <a:t>const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b="1" dirty="0">
                <a:solidFill>
                  <a:srgbClr val="005032"/>
                </a:solidFill>
                <a:latin typeface="Monaco"/>
              </a:rPr>
              <a:t>string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&amp; </a:t>
            </a:r>
            <a:r>
              <a:rPr lang="en-US" b="1" dirty="0" err="1">
                <a:solidFill>
                  <a:srgbClr val="000000"/>
                </a:solidFill>
                <a:latin typeface="Monaco"/>
              </a:rPr>
              <a:t>str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) {</a:t>
            </a:r>
          </a:p>
          <a:p>
            <a:pPr marL="0" indent="0">
              <a:buNone/>
            </a:pPr>
            <a:r>
              <a:rPr lang="cs-CZ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cs-CZ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cs-CZ" dirty="0">
                <a:solidFill>
                  <a:srgbClr val="000000"/>
                </a:solidFill>
                <a:latin typeface="Monaco"/>
              </a:rPr>
              <a:t>::</a:t>
            </a:r>
            <a:r>
              <a:rPr lang="cs-CZ" dirty="0" err="1">
                <a:solidFill>
                  <a:srgbClr val="000000"/>
                </a:solidFill>
                <a:latin typeface="Monaco"/>
              </a:rPr>
              <a:t>cout</a:t>
            </a:r>
            <a:r>
              <a:rPr lang="cs-CZ" dirty="0">
                <a:solidFill>
                  <a:srgbClr val="000000"/>
                </a:solidFill>
                <a:latin typeface="Monaco"/>
              </a:rPr>
              <a:t> &lt;&lt; </a:t>
            </a:r>
            <a:r>
              <a:rPr lang="cs-CZ" dirty="0" err="1">
                <a:solidFill>
                  <a:srgbClr val="000000"/>
                </a:solidFill>
                <a:latin typeface="Monaco"/>
              </a:rPr>
              <a:t>str</a:t>
            </a:r>
            <a:r>
              <a:rPr lang="cs-CZ" dirty="0">
                <a:solidFill>
                  <a:srgbClr val="000000"/>
                </a:solidFill>
                <a:latin typeface="Monaco"/>
              </a:rPr>
              <a:t> &lt;&lt; </a:t>
            </a:r>
            <a:r>
              <a:rPr lang="cs-CZ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cs-CZ" dirty="0">
                <a:solidFill>
                  <a:srgbClr val="000000"/>
                </a:solidFill>
                <a:latin typeface="Monaco"/>
              </a:rPr>
              <a:t>::</a:t>
            </a:r>
            <a:r>
              <a:rPr lang="cs-CZ" b="1" dirty="0" err="1">
                <a:solidFill>
                  <a:srgbClr val="642880"/>
                </a:solidFill>
                <a:latin typeface="Monaco"/>
              </a:rPr>
              <a:t>endl</a:t>
            </a:r>
            <a:r>
              <a:rPr lang="cs-CZ" b="1" dirty="0">
                <a:solidFill>
                  <a:srgbClr val="000000"/>
                </a:solidFill>
                <a:latin typeface="Monaco"/>
              </a:rPr>
              <a:t>;</a:t>
            </a:r>
          </a:p>
          <a:p>
            <a:pPr marL="0" indent="0">
              <a:buNone/>
            </a:pPr>
            <a:r>
              <a:rPr lang="cs-CZ" dirty="0">
                <a:solidFill>
                  <a:srgbClr val="000000"/>
                </a:solidFill>
                <a:latin typeface="Monaco"/>
              </a:rPr>
              <a:t>}</a:t>
            </a:r>
          </a:p>
          <a:p>
            <a:pPr marL="0" indent="0">
              <a:buNone/>
            </a:pPr>
            <a:endParaRPr lang="en-US" dirty="0">
              <a:latin typeface="Monaco"/>
            </a:endParaRPr>
          </a:p>
          <a:p>
            <a:pPr marL="0" indent="0">
              <a:buNone/>
            </a:pPr>
            <a:r>
              <a:rPr lang="en-US" b="1" dirty="0" err="1">
                <a:solidFill>
                  <a:srgbClr val="7F0055"/>
                </a:solidFill>
                <a:latin typeface="Monaco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main() {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::vector&lt;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dirty="0">
                <a:solidFill>
                  <a:srgbClr val="005032"/>
                </a:solidFill>
                <a:latin typeface="Monaco"/>
              </a:rPr>
              <a:t>string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&gt;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wordList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;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dirty="0">
                <a:solidFill>
                  <a:srgbClr val="005032"/>
                </a:solidFill>
                <a:latin typeface="Monaco"/>
              </a:rPr>
              <a:t>string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word;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dirty="0">
                <a:solidFill>
                  <a:srgbClr val="3F7F5F"/>
                </a:solidFill>
                <a:latin typeface="Monaco"/>
              </a:rPr>
              <a:t>// Read words from standard input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Monaco"/>
              </a:rPr>
              <a:t>while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((</a:t>
            </a:r>
            <a:r>
              <a:rPr lang="en-US" b="1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b="1" dirty="0" err="1">
                <a:solidFill>
                  <a:srgbClr val="000000"/>
                </a:solidFill>
                <a:latin typeface="Monaco"/>
              </a:rPr>
              <a:t>cin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&gt;&gt; word)) {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   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wordList.push_back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(word);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}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dirty="0">
                <a:solidFill>
                  <a:srgbClr val="3F7F5F"/>
                </a:solidFill>
                <a:latin typeface="Monaco"/>
              </a:rPr>
              <a:t>// Write words in reverse order to standard output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for_each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wordList.rbegin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(),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wordList.rend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(),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printStr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);</a:t>
            </a:r>
          </a:p>
          <a:p>
            <a:pPr marL="0" indent="0">
              <a:buNone/>
            </a:pPr>
            <a:r>
              <a:rPr lang="is-IS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is-IS" b="1" dirty="0">
                <a:solidFill>
                  <a:srgbClr val="7F0055"/>
                </a:solidFill>
                <a:latin typeface="Monaco"/>
              </a:rPr>
              <a:t>return</a:t>
            </a:r>
            <a:r>
              <a:rPr lang="is-IS" b="1" dirty="0">
                <a:solidFill>
                  <a:srgbClr val="000000"/>
                </a:solidFill>
                <a:latin typeface="Monaco"/>
              </a:rPr>
              <a:t> 0;</a:t>
            </a:r>
          </a:p>
          <a:p>
            <a:pPr marL="0" indent="0">
              <a:buNone/>
            </a:pPr>
            <a:r>
              <a:rPr lang="is-IS" dirty="0">
                <a:solidFill>
                  <a:srgbClr val="000000"/>
                </a:solidFill>
                <a:latin typeface="Monaco"/>
              </a:rPr>
              <a:t>}</a:t>
            </a: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419600" y="2438400"/>
            <a:ext cx="4419600" cy="14773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b="1" dirty="0" smtClean="0"/>
              <a:t>Program Output (user inputs in </a:t>
            </a:r>
            <a:r>
              <a:rPr lang="en-US" b="1" dirty="0" smtClean="0">
                <a:solidFill>
                  <a:srgbClr val="008000"/>
                </a:solidFill>
              </a:rPr>
              <a:t>green</a:t>
            </a:r>
            <a:r>
              <a:rPr lang="en-US" b="1" dirty="0" smtClean="0"/>
              <a:t>):</a:t>
            </a:r>
          </a:p>
          <a:p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o</a:t>
            </a:r>
            <a:r>
              <a:rPr lang="en-US" b="1" dirty="0" smtClean="0">
                <a:solidFill>
                  <a:srgbClr val="008000"/>
                </a:solidFill>
                <a:latin typeface="Courier New"/>
                <a:cs typeface="Courier New"/>
              </a:rPr>
              <a:t>ne two three</a:t>
            </a:r>
          </a:p>
          <a:p>
            <a:r>
              <a:rPr lang="en-US" b="1" dirty="0">
                <a:latin typeface="Courier New"/>
                <a:cs typeface="Courier New"/>
              </a:rPr>
              <a:t>three</a:t>
            </a:r>
          </a:p>
          <a:p>
            <a:r>
              <a:rPr lang="en-US" b="1" dirty="0">
                <a:latin typeface="Courier New"/>
                <a:cs typeface="Courier New"/>
              </a:rPr>
              <a:t>two</a:t>
            </a:r>
          </a:p>
          <a:p>
            <a:r>
              <a:rPr lang="en-US" b="1" dirty="0">
                <a:latin typeface="Courier New"/>
                <a:cs typeface="Courier New"/>
              </a:rPr>
              <a:t>one</a:t>
            </a:r>
          </a:p>
        </p:txBody>
      </p:sp>
    </p:spTree>
    <p:extLst>
      <p:ext uri="{BB962C8B-B14F-4D97-AF65-F5344CB8AC3E}">
        <p14:creationId xmlns:p14="http://schemas.microsoft.com/office/powerpoint/2010/main" xmlns="" val="1107418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Arrays of Primitive Types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763000" cy="2590800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Arrays of primitive data types are similar in philosophy to Java arrays</a:t>
            </a:r>
          </a:p>
          <a:p>
            <a:pPr lvl="1" eaLnBrk="1" hangingPunct="1"/>
            <a:r>
              <a:rPr lang="en-US" dirty="0">
                <a:latin typeface="Arial" charset="0"/>
              </a:rPr>
              <a:t>Y</a:t>
            </a:r>
            <a:r>
              <a:rPr lang="en-US" dirty="0" smtClean="0">
                <a:latin typeface="Arial" charset="0"/>
              </a:rPr>
              <a:t>ou </a:t>
            </a:r>
            <a:r>
              <a:rPr lang="en-US" dirty="0">
                <a:latin typeface="Arial" charset="0"/>
              </a:rPr>
              <a:t>don</a:t>
            </a:r>
            <a:r>
              <a:rPr lang="ja-JP" altLang="en-US" dirty="0">
                <a:latin typeface="Arial" charset="0"/>
              </a:rPr>
              <a:t>’</a:t>
            </a:r>
            <a:r>
              <a:rPr lang="en-US" altLang="ja-JP" dirty="0">
                <a:latin typeface="Arial" charset="0"/>
              </a:rPr>
              <a:t>t have to </a:t>
            </a:r>
            <a:r>
              <a:rPr lang="en-US" altLang="ja-JP" dirty="0">
                <a:solidFill>
                  <a:srgbClr val="CC0099"/>
                </a:solidFill>
                <a:latin typeface="Arial" charset="0"/>
              </a:rPr>
              <a:t>new</a:t>
            </a:r>
            <a:r>
              <a:rPr lang="en-US" altLang="ja-JP" dirty="0">
                <a:latin typeface="Arial" charset="0"/>
              </a:rPr>
              <a:t> </a:t>
            </a:r>
            <a:r>
              <a:rPr lang="en-US" altLang="ja-JP" i="1" u="sng" dirty="0">
                <a:latin typeface="Arial" charset="0"/>
              </a:rPr>
              <a:t>static</a:t>
            </a:r>
            <a:r>
              <a:rPr lang="en-US" altLang="ja-JP" dirty="0">
                <a:latin typeface="Arial" charset="0"/>
              </a:rPr>
              <a:t> arrays.</a:t>
            </a:r>
          </a:p>
          <a:p>
            <a:pPr lvl="2" eaLnBrk="1" hangingPunct="1"/>
            <a:r>
              <a:rPr lang="en-US" dirty="0">
                <a:latin typeface="Arial" charset="0"/>
              </a:rPr>
              <a:t>Just define and start using them.</a:t>
            </a:r>
          </a:p>
          <a:p>
            <a:pPr lvl="1" eaLnBrk="1" hangingPunct="1"/>
            <a:r>
              <a:rPr lang="en-US" dirty="0">
                <a:latin typeface="Arial" charset="0"/>
              </a:rPr>
              <a:t>They are zero-index based just like in Java</a:t>
            </a:r>
          </a:p>
        </p:txBody>
      </p:sp>
      <p:sp>
        <p:nvSpPr>
          <p:cNvPr id="40963" name="Text Box 4"/>
          <p:cNvSpPr txBox="1">
            <a:spLocks noChangeArrowheads="1"/>
          </p:cNvSpPr>
          <p:nvPr/>
        </p:nvSpPr>
        <p:spPr bwMode="auto">
          <a:xfrm>
            <a:off x="762000" y="4249738"/>
            <a:ext cx="7848600" cy="1927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CC0099"/>
                </a:solidFill>
              </a:rPr>
              <a:t>int</a:t>
            </a:r>
            <a:r>
              <a:rPr lang="en-US"/>
              <a:t> value[10];  </a:t>
            </a:r>
            <a:r>
              <a:rPr lang="en-US">
                <a:solidFill>
                  <a:srgbClr val="006600"/>
                </a:solidFill>
              </a:rPr>
              <a:t>/* Array of 10 integers */</a:t>
            </a:r>
          </a:p>
          <a:p>
            <a:pPr eaLnBrk="1" hangingPunct="1"/>
            <a:r>
              <a:rPr lang="en-US">
                <a:solidFill>
                  <a:srgbClr val="CC0099"/>
                </a:solidFill>
              </a:rPr>
              <a:t>int</a:t>
            </a:r>
            <a:r>
              <a:rPr lang="en-US"/>
              <a:t> counter = 0;</a:t>
            </a:r>
          </a:p>
          <a:p>
            <a:pPr eaLnBrk="1" hangingPunct="1"/>
            <a:r>
              <a:rPr lang="en-US" b="1">
                <a:solidFill>
                  <a:srgbClr val="CC0099"/>
                </a:solidFill>
              </a:rPr>
              <a:t>for </a:t>
            </a:r>
            <a:r>
              <a:rPr lang="en-US"/>
              <a:t>(counter = 0; (counter &lt; 10); counter++) {</a:t>
            </a:r>
          </a:p>
          <a:p>
            <a:pPr eaLnBrk="1" hangingPunct="1"/>
            <a:r>
              <a:rPr lang="en-US"/>
              <a:t>    value[counter] = counter * counter;</a:t>
            </a:r>
          </a:p>
          <a:p>
            <a:pPr eaLnBrk="1" hangingPunct="1"/>
            <a:r>
              <a:rPr lang="en-US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xmlns="" val="410223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methods in algorithms:</a:t>
            </a:r>
            <a:br>
              <a:rPr lang="en-US" dirty="0"/>
            </a:br>
            <a:r>
              <a:rPr lang="en-US" dirty="0" smtClean="0">
                <a:latin typeface="Courier New"/>
                <a:cs typeface="Courier New"/>
              </a:rPr>
              <a:t>copy, </a:t>
            </a:r>
            <a:r>
              <a:rPr lang="en-US" dirty="0" err="1" smtClean="0">
                <a:latin typeface="Courier New"/>
                <a:cs typeface="Courier New"/>
              </a:rPr>
              <a:t>unique_copy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/>
              <a:t>&amp;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copy_n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54864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latin typeface="Courier New"/>
                <a:cs typeface="Courier New"/>
              </a:rPr>
              <a:t>copy</a:t>
            </a:r>
            <a:r>
              <a:rPr lang="en-US" dirty="0" smtClean="0">
                <a:cs typeface="Courier New"/>
              </a:rPr>
              <a:t>,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unique_copy</a:t>
            </a:r>
            <a:r>
              <a:rPr lang="en-US" dirty="0" smtClean="0"/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copy_if</a:t>
            </a:r>
            <a:r>
              <a:rPr lang="en-US" dirty="0" smtClean="0"/>
              <a:t>, and </a:t>
            </a:r>
            <a:r>
              <a:rPr lang="en-US" dirty="0" err="1" smtClean="0">
                <a:latin typeface="Courier New"/>
                <a:cs typeface="Courier New"/>
              </a:rPr>
              <a:t>copy_n</a:t>
            </a:r>
            <a:r>
              <a:rPr lang="en-US" dirty="0" smtClean="0"/>
              <a:t> methods can be used to copy a range of values using iterators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copy</a:t>
            </a:r>
            <a:r>
              <a:rPr lang="en-US" dirty="0" smtClean="0"/>
              <a:t> algorithm copies a range of values </a:t>
            </a:r>
            <a:r>
              <a:rPr lang="en-US" dirty="0" smtClean="0"/>
              <a:t>using </a:t>
            </a:r>
            <a:r>
              <a:rPr lang="en-US" dirty="0" err="1" smtClean="0"/>
              <a:t>iterators</a:t>
            </a:r>
            <a:endParaRPr lang="en-US" dirty="0" smtClean="0"/>
          </a:p>
          <a:p>
            <a:pPr lvl="2">
              <a:buNone/>
            </a:pPr>
            <a:r>
              <a:rPr lang="en-US" b="1" dirty="0" smtClean="0">
                <a:solidFill>
                  <a:srgbClr val="7F0055"/>
                </a:solidFill>
                <a:latin typeface="Consolas"/>
              </a:rPr>
              <a:t>template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&lt;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644632"/>
                </a:solidFill>
                <a:latin typeface="Consolas"/>
              </a:rPr>
              <a:t>InputIterator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644632"/>
                </a:solidFill>
                <a:latin typeface="Consolas"/>
              </a:rPr>
              <a:t>OutputIterator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&gt;</a:t>
            </a:r>
          </a:p>
          <a:p>
            <a:pPr lvl="2"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b="1" dirty="0" err="1" smtClean="0">
                <a:solidFill>
                  <a:srgbClr val="644632"/>
                </a:solidFill>
                <a:latin typeface="Consolas"/>
              </a:rPr>
              <a:t>OutputIterator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copy (</a:t>
            </a:r>
            <a:r>
              <a:rPr lang="en-US" b="1" dirty="0" err="1" smtClean="0">
                <a:solidFill>
                  <a:srgbClr val="644632"/>
                </a:solidFill>
                <a:latin typeface="Consolas"/>
              </a:rPr>
              <a:t>InputIterator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first, </a:t>
            </a:r>
            <a:r>
              <a:rPr lang="en-US" b="1" dirty="0" err="1" smtClean="0">
                <a:solidFill>
                  <a:srgbClr val="644632"/>
                </a:solidFill>
                <a:latin typeface="Consolas"/>
              </a:rPr>
              <a:t>InputIterator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last, </a:t>
            </a:r>
            <a:r>
              <a:rPr lang="en-US" b="1" dirty="0" err="1" smtClean="0">
                <a:solidFill>
                  <a:srgbClr val="644632"/>
                </a:solidFill>
                <a:latin typeface="Consolas"/>
              </a:rPr>
              <a:t>OutputIterator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result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);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 err="1" smtClean="0">
                <a:latin typeface="Courier New"/>
                <a:cs typeface="Courier New"/>
              </a:rPr>
              <a:t>copy_n</a:t>
            </a:r>
            <a:r>
              <a:rPr lang="en-US" dirty="0" smtClean="0">
                <a:latin typeface="Courier New"/>
                <a:cs typeface="Courier New"/>
              </a:rPr>
              <a:t> algorithm </a:t>
            </a:r>
            <a:r>
              <a:rPr lang="en-US" dirty="0" smtClean="0"/>
              <a:t>copies </a:t>
            </a:r>
            <a:r>
              <a:rPr lang="en-US" dirty="0" smtClean="0"/>
              <a:t>first </a:t>
            </a:r>
            <a:r>
              <a:rPr lang="en-US" i="1" dirty="0" smtClean="0"/>
              <a:t>n</a:t>
            </a:r>
            <a:r>
              <a:rPr lang="en-US" dirty="0" smtClean="0"/>
              <a:t> </a:t>
            </a:r>
            <a:r>
              <a:rPr lang="en-US" dirty="0" smtClean="0"/>
              <a:t>values</a:t>
            </a:r>
          </a:p>
          <a:p>
            <a:pPr lvl="2">
              <a:buNone/>
            </a:pPr>
            <a:r>
              <a:rPr lang="en-US" b="1" dirty="0" smtClean="0">
                <a:solidFill>
                  <a:srgbClr val="7F0055"/>
                </a:solidFill>
                <a:latin typeface="Consolas"/>
              </a:rPr>
              <a:t>template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&lt;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644632"/>
                </a:solidFill>
                <a:latin typeface="Consolas"/>
              </a:rPr>
              <a:t>InputIterator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644632"/>
                </a:solidFill>
                <a:latin typeface="Consolas"/>
              </a:rPr>
              <a:t>Size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644632"/>
                </a:solidFill>
                <a:latin typeface="Consolas"/>
              </a:rPr>
              <a:t>OutputIterator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&gt;</a:t>
            </a:r>
          </a:p>
          <a:p>
            <a:pPr lvl="2"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b="1" dirty="0" err="1" smtClean="0">
                <a:solidFill>
                  <a:srgbClr val="644632"/>
                </a:solidFill>
                <a:latin typeface="Consolas"/>
              </a:rPr>
              <a:t>OutputIterator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copy_n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b="1" dirty="0" err="1" smtClean="0">
                <a:solidFill>
                  <a:srgbClr val="644632"/>
                </a:solidFill>
                <a:latin typeface="Consolas"/>
              </a:rPr>
              <a:t>InputIterator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first, </a:t>
            </a:r>
            <a:r>
              <a:rPr lang="en-US" b="1" dirty="0" smtClean="0">
                <a:solidFill>
                  <a:srgbClr val="644632"/>
                </a:solidFill>
                <a:latin typeface="Consolas"/>
              </a:rPr>
              <a:t>Size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n, </a:t>
            </a:r>
            <a:r>
              <a:rPr lang="en-US" b="1" dirty="0" err="1" smtClean="0">
                <a:solidFill>
                  <a:srgbClr val="644632"/>
                </a:solidFill>
                <a:latin typeface="Consolas"/>
              </a:rPr>
              <a:t>OutputIterator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result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);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copy_if</a:t>
            </a:r>
            <a:r>
              <a:rPr lang="en-US" dirty="0" smtClean="0"/>
              <a:t> algorithm  copies values that satisfy a given predicate (function that returns a Boolean value)</a:t>
            </a:r>
          </a:p>
          <a:p>
            <a:pPr lvl="2">
              <a:buNone/>
            </a:pPr>
            <a:r>
              <a:rPr lang="en-US" b="1" dirty="0" smtClean="0">
                <a:solidFill>
                  <a:srgbClr val="7F0055"/>
                </a:solidFill>
                <a:latin typeface="Consolas"/>
              </a:rPr>
              <a:t>template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&lt;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644632"/>
                </a:solidFill>
                <a:latin typeface="Consolas"/>
              </a:rPr>
              <a:t>InputIterator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644632"/>
                </a:solidFill>
                <a:latin typeface="Consolas"/>
              </a:rPr>
              <a:t>OutputIterator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644632"/>
                </a:solidFill>
                <a:latin typeface="Consolas"/>
              </a:rPr>
              <a:t>UnaryPredicate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&gt;</a:t>
            </a:r>
          </a:p>
          <a:p>
            <a:pPr lvl="2"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b="1" dirty="0" err="1" smtClean="0">
                <a:solidFill>
                  <a:srgbClr val="644632"/>
                </a:solidFill>
                <a:latin typeface="Consolas"/>
              </a:rPr>
              <a:t>OutputIterator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copy_if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b="1" dirty="0" err="1" smtClean="0">
                <a:solidFill>
                  <a:srgbClr val="644632"/>
                </a:solidFill>
                <a:latin typeface="Consolas"/>
              </a:rPr>
              <a:t>InputIterator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first, </a:t>
            </a:r>
            <a:r>
              <a:rPr lang="en-US" b="1" dirty="0" err="1" smtClean="0">
                <a:solidFill>
                  <a:srgbClr val="644632"/>
                </a:solidFill>
                <a:latin typeface="Consolas"/>
              </a:rPr>
              <a:t>InputIterator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last, </a:t>
            </a:r>
            <a:r>
              <a:rPr lang="en-US" b="1" dirty="0" err="1" smtClean="0">
                <a:solidFill>
                  <a:srgbClr val="644632"/>
                </a:solidFill>
                <a:latin typeface="Consolas"/>
              </a:rPr>
              <a:t>OutputIterator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result, </a:t>
            </a:r>
            <a:r>
              <a:rPr lang="en-US" b="1" dirty="0" err="1" smtClean="0">
                <a:solidFill>
                  <a:srgbClr val="644632"/>
                </a:solidFill>
                <a:latin typeface="Consolas"/>
              </a:rPr>
              <a:t>UnaryPredicate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pred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);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unique_copy</a:t>
            </a:r>
            <a:r>
              <a:rPr lang="en-US" dirty="0" smtClean="0"/>
              <a:t> algorithm requires entries to be sorted and copies unique </a:t>
            </a:r>
            <a:r>
              <a:rPr lang="en-US" dirty="0" smtClean="0"/>
              <a:t>entries (there is also a version that accepts a predicate for comparisons)</a:t>
            </a:r>
          </a:p>
          <a:p>
            <a:pPr lvl="2">
              <a:buNone/>
            </a:pPr>
            <a:r>
              <a:rPr lang="en-US" b="1" dirty="0" smtClean="0">
                <a:solidFill>
                  <a:srgbClr val="7F0055"/>
                </a:solidFill>
                <a:latin typeface="Consolas"/>
              </a:rPr>
              <a:t>template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&lt;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644632"/>
                </a:solidFill>
                <a:latin typeface="Consolas"/>
              </a:rPr>
              <a:t>InputIterator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644632"/>
                </a:solidFill>
                <a:latin typeface="Consolas"/>
              </a:rPr>
              <a:t>OutputIterator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&gt;</a:t>
            </a:r>
          </a:p>
          <a:p>
            <a:pPr lvl="2"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b="1" dirty="0" err="1" smtClean="0">
                <a:solidFill>
                  <a:srgbClr val="644632"/>
                </a:solidFill>
                <a:latin typeface="Consolas"/>
              </a:rPr>
              <a:t>OutputIterator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unique_copy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b="1" dirty="0" err="1" smtClean="0">
                <a:solidFill>
                  <a:srgbClr val="644632"/>
                </a:solidFill>
                <a:latin typeface="Consolas"/>
              </a:rPr>
              <a:t>InputIterator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first, </a:t>
            </a:r>
            <a:r>
              <a:rPr lang="en-US" b="1" dirty="0" err="1" smtClean="0">
                <a:solidFill>
                  <a:srgbClr val="644632"/>
                </a:solidFill>
                <a:latin typeface="Consolas"/>
              </a:rPr>
              <a:t>InputIterator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last,</a:t>
            </a:r>
          </a:p>
          <a:p>
            <a:pPr lvl="2"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                      </a:t>
            </a:r>
            <a:r>
              <a:rPr lang="en-US" b="1" dirty="0" err="1" smtClean="0">
                <a:solidFill>
                  <a:srgbClr val="644632"/>
                </a:solidFill>
                <a:latin typeface="Consolas"/>
              </a:rPr>
              <a:t>OutputIterator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result);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5549681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of: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latin typeface="Courier New"/>
                <a:cs typeface="Courier New"/>
              </a:rPr>
              <a:t>copy, </a:t>
            </a:r>
            <a:r>
              <a:rPr lang="en-US" dirty="0" err="1" smtClean="0">
                <a:latin typeface="Courier New"/>
                <a:cs typeface="Courier New"/>
              </a:rPr>
              <a:t>unique_copy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/>
              <a:t>&amp;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copy_n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12192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latin typeface="Courier New"/>
                <a:cs typeface="Courier New"/>
              </a:rPr>
              <a:t>copy</a:t>
            </a:r>
            <a:r>
              <a:rPr lang="en-US" dirty="0" smtClean="0">
                <a:cs typeface="Courier New"/>
              </a:rPr>
              <a:t>,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unique_copy</a:t>
            </a:r>
            <a:r>
              <a:rPr lang="en-US" dirty="0" smtClean="0"/>
              <a:t> and </a:t>
            </a:r>
            <a:r>
              <a:rPr lang="en-US" dirty="0" err="1" smtClean="0">
                <a:latin typeface="Courier New"/>
                <a:cs typeface="Courier New"/>
              </a:rPr>
              <a:t>copy_n</a:t>
            </a:r>
            <a:r>
              <a:rPr lang="en-US" dirty="0" smtClean="0"/>
              <a:t> methods can be used to copy a range of values using iterators</a:t>
            </a:r>
          </a:p>
          <a:p>
            <a:pPr lvl="1"/>
            <a:r>
              <a:rPr lang="en-US" dirty="0" smtClean="0"/>
              <a:t>Unique copy requires entries to be sorted and copies unique entries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copy_n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copies first </a:t>
            </a:r>
            <a:r>
              <a:rPr lang="en-US" i="1" dirty="0" smtClean="0"/>
              <a:t>n</a:t>
            </a:r>
            <a:r>
              <a:rPr lang="en-US" dirty="0" smtClean="0"/>
              <a:t> values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52400" y="2590800"/>
            <a:ext cx="8763000" cy="4114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40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b="1" dirty="0">
                <a:solidFill>
                  <a:srgbClr val="7F0055"/>
                </a:solidFill>
                <a:latin typeface="Monaco"/>
              </a:rPr>
              <a:t>#include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b="1" dirty="0">
                <a:solidFill>
                  <a:srgbClr val="2A00FF"/>
                </a:solidFill>
                <a:latin typeface="Monaco"/>
              </a:rPr>
              <a:t>&lt;</a:t>
            </a:r>
            <a:r>
              <a:rPr lang="en-US" b="1" dirty="0" err="1">
                <a:solidFill>
                  <a:srgbClr val="2A00FF"/>
                </a:solidFill>
                <a:latin typeface="Monaco"/>
              </a:rPr>
              <a:t>iostream</a:t>
            </a:r>
            <a:r>
              <a:rPr lang="en-US" b="1" dirty="0">
                <a:solidFill>
                  <a:srgbClr val="2A00FF"/>
                </a:solidFill>
                <a:latin typeface="Monaco"/>
              </a:rPr>
              <a:t>&gt;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7F0055"/>
                </a:solidFill>
                <a:latin typeface="Monaco"/>
              </a:rPr>
              <a:t>#include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b="1" dirty="0">
                <a:solidFill>
                  <a:srgbClr val="2A00FF"/>
                </a:solidFill>
                <a:latin typeface="Monaco"/>
              </a:rPr>
              <a:t>&lt;vector&gt;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7F0055"/>
                </a:solidFill>
                <a:latin typeface="Monaco"/>
              </a:rPr>
              <a:t>#include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b="1" dirty="0">
                <a:solidFill>
                  <a:srgbClr val="2A00FF"/>
                </a:solidFill>
                <a:latin typeface="Monaco"/>
              </a:rPr>
              <a:t>&lt;iterator&gt;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7F0055"/>
                </a:solidFill>
                <a:latin typeface="Monaco"/>
              </a:rPr>
              <a:t>#include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b="1" dirty="0">
                <a:solidFill>
                  <a:srgbClr val="2A00FF"/>
                </a:solidFill>
                <a:latin typeface="Monaco"/>
              </a:rPr>
              <a:t>&lt;algorithm</a:t>
            </a:r>
            <a:r>
              <a:rPr lang="en-US" b="1" dirty="0" smtClean="0">
                <a:solidFill>
                  <a:srgbClr val="2A00FF"/>
                </a:solidFill>
                <a:latin typeface="Monaco"/>
              </a:rPr>
              <a:t>&gt;</a:t>
            </a:r>
            <a:endParaRPr lang="en-US" dirty="0">
              <a:latin typeface="Monaco"/>
            </a:endParaRPr>
          </a:p>
          <a:p>
            <a:pPr marL="0" indent="0">
              <a:buNone/>
            </a:pPr>
            <a:r>
              <a:rPr lang="en-US" b="1" dirty="0" err="1">
                <a:solidFill>
                  <a:srgbClr val="7F0055"/>
                </a:solidFill>
                <a:latin typeface="Monaco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main() {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::vector&lt;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dirty="0">
                <a:solidFill>
                  <a:srgbClr val="005032"/>
                </a:solidFill>
                <a:highlight>
                  <a:srgbClr val="D4D4D4"/>
                </a:highlight>
                <a:latin typeface="Monaco"/>
              </a:rPr>
              <a:t>string</a:t>
            </a:r>
            <a:r>
              <a:rPr lang="en-US" dirty="0">
                <a:solidFill>
                  <a:srgbClr val="000000"/>
                </a:solidFill>
                <a:highlight>
                  <a:srgbClr val="D4D4D4"/>
                </a:highlight>
                <a:latin typeface="Monaco"/>
              </a:rPr>
              <a:t>&gt; </a:t>
            </a:r>
            <a:r>
              <a:rPr lang="en-US" dirty="0" err="1">
                <a:solidFill>
                  <a:srgbClr val="000000"/>
                </a:solidFill>
                <a:highlight>
                  <a:srgbClr val="D4D4D4"/>
                </a:highlight>
                <a:latin typeface="Monaco"/>
              </a:rPr>
              <a:t>wordList</a:t>
            </a:r>
            <a:r>
              <a:rPr lang="en-US" dirty="0">
                <a:solidFill>
                  <a:srgbClr val="000000"/>
                </a:solidFill>
                <a:highlight>
                  <a:srgbClr val="D4D4D4"/>
                </a:highlight>
                <a:latin typeface="Monaco"/>
              </a:rPr>
              <a:t>;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dirty="0">
                <a:solidFill>
                  <a:srgbClr val="005032"/>
                </a:solidFill>
                <a:highlight>
                  <a:srgbClr val="D4D4D4"/>
                </a:highlight>
                <a:latin typeface="Monaco"/>
              </a:rPr>
              <a:t>string</a:t>
            </a:r>
            <a:r>
              <a:rPr lang="en-US" dirty="0">
                <a:solidFill>
                  <a:srgbClr val="000000"/>
                </a:solidFill>
                <a:highlight>
                  <a:srgbClr val="D4D4D4"/>
                </a:highlight>
                <a:latin typeface="Monaco"/>
              </a:rPr>
              <a:t> word;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Monaco"/>
              </a:rPr>
              <a:t>while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((</a:t>
            </a:r>
            <a:r>
              <a:rPr lang="en-US" b="1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b="1" dirty="0" err="1">
                <a:solidFill>
                  <a:srgbClr val="000000"/>
                </a:solidFill>
                <a:latin typeface="Monaco"/>
              </a:rPr>
              <a:t>cin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&gt;&gt; word)) {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   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wordList.push_back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(word);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}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std::vector&lt;std::</a:t>
            </a:r>
            <a:r>
              <a:rPr lang="en-US" dirty="0">
                <a:solidFill>
                  <a:srgbClr val="005032"/>
                </a:solidFill>
                <a:highlight>
                  <a:srgbClr val="D4D4D4"/>
                </a:highlight>
                <a:latin typeface="Monaco"/>
              </a:rPr>
              <a:t>string</a:t>
            </a:r>
            <a:r>
              <a:rPr lang="en-US" dirty="0">
                <a:solidFill>
                  <a:srgbClr val="000000"/>
                </a:solidFill>
                <a:highlight>
                  <a:srgbClr val="D4D4D4"/>
                </a:highlight>
                <a:latin typeface="Monaco"/>
              </a:rPr>
              <a:t>&gt; </a:t>
            </a:r>
            <a:r>
              <a:rPr lang="en-US" dirty="0" err="1">
                <a:solidFill>
                  <a:srgbClr val="000000"/>
                </a:solidFill>
                <a:highlight>
                  <a:srgbClr val="D4D4D4"/>
                </a:highlight>
                <a:latin typeface="Monaco"/>
              </a:rPr>
              <a:t>fiveWords</a:t>
            </a:r>
            <a:r>
              <a:rPr lang="en-US" dirty="0">
                <a:solidFill>
                  <a:srgbClr val="000000"/>
                </a:solidFill>
                <a:highlight>
                  <a:srgbClr val="D4D4D4"/>
                </a:highlight>
                <a:latin typeface="Monaco"/>
              </a:rPr>
              <a:t>(5</a:t>
            </a:r>
            <a:r>
              <a:rPr lang="en-US" dirty="0" smtClean="0">
                <a:solidFill>
                  <a:srgbClr val="000000"/>
                </a:solidFill>
                <a:highlight>
                  <a:srgbClr val="D4D4D4"/>
                </a:highlight>
                <a:latin typeface="Monaco"/>
              </a:rPr>
              <a:t>); </a:t>
            </a:r>
            <a:r>
              <a:rPr lang="en-US" dirty="0" smtClean="0">
                <a:solidFill>
                  <a:srgbClr val="3F7F5F"/>
                </a:solidFill>
                <a:latin typeface="Monaco"/>
              </a:rPr>
              <a:t>// </a:t>
            </a:r>
            <a:r>
              <a:rPr lang="en-US" dirty="0" smtClean="0">
                <a:solidFill>
                  <a:srgbClr val="3F7F5F"/>
                </a:solidFill>
                <a:latin typeface="Monaco"/>
              </a:rPr>
              <a:t>Create 5 empty strings as place holders.</a:t>
            </a:r>
            <a:endParaRPr lang="en-US" dirty="0">
              <a:solidFill>
                <a:srgbClr val="000000"/>
              </a:solidFill>
              <a:highlight>
                <a:srgbClr val="D4D4D4"/>
              </a:highlight>
              <a:latin typeface="Monaco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std::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copy_n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wordList.begin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(), 5,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fiveWords.begin</a:t>
            </a:r>
            <a:r>
              <a:rPr lang="en-US" dirty="0" smtClean="0">
                <a:solidFill>
                  <a:srgbClr val="000000"/>
                </a:solidFill>
                <a:latin typeface="Monaco"/>
              </a:rPr>
              <a:t>()); </a:t>
            </a:r>
            <a:r>
              <a:rPr lang="en-US" dirty="0" smtClean="0">
                <a:solidFill>
                  <a:srgbClr val="3F7F5F"/>
                </a:solidFill>
                <a:latin typeface="Monaco"/>
              </a:rPr>
              <a:t>// </a:t>
            </a:r>
            <a:r>
              <a:rPr lang="en-US" dirty="0" smtClean="0">
                <a:solidFill>
                  <a:srgbClr val="3F7F5F"/>
                </a:solidFill>
                <a:latin typeface="Monaco"/>
              </a:rPr>
              <a:t>Now five words has first 5 words from </a:t>
            </a:r>
            <a:r>
              <a:rPr lang="en-US" dirty="0" err="1" smtClean="0">
                <a:solidFill>
                  <a:srgbClr val="3F7F5F"/>
                </a:solidFill>
                <a:latin typeface="Monaco"/>
              </a:rPr>
              <a:t>wordList</a:t>
            </a:r>
            <a:r>
              <a:rPr lang="en-US" dirty="0" smtClean="0">
                <a:solidFill>
                  <a:srgbClr val="3F7F5F"/>
                </a:solidFill>
                <a:latin typeface="Monaco"/>
              </a:rPr>
              <a:t>.</a:t>
            </a:r>
            <a:endParaRPr lang="en-US" dirty="0">
              <a:solidFill>
                <a:srgbClr val="000000"/>
              </a:solidFill>
              <a:latin typeface="Monaco"/>
            </a:endParaRPr>
          </a:p>
          <a:p>
            <a:pPr marL="0" indent="0">
              <a:buNone/>
            </a:pPr>
            <a:endParaRPr lang="en-US" dirty="0">
              <a:latin typeface="Monaco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std::vector&lt;std::</a:t>
            </a:r>
            <a:r>
              <a:rPr lang="en-US" dirty="0">
                <a:solidFill>
                  <a:srgbClr val="005032"/>
                </a:solidFill>
                <a:highlight>
                  <a:srgbClr val="D4D4D4"/>
                </a:highlight>
                <a:latin typeface="Monaco"/>
              </a:rPr>
              <a:t>string</a:t>
            </a:r>
            <a:r>
              <a:rPr lang="en-US" dirty="0">
                <a:solidFill>
                  <a:srgbClr val="000000"/>
                </a:solidFill>
                <a:highlight>
                  <a:srgbClr val="D4D4D4"/>
                </a:highlight>
                <a:latin typeface="Monaco"/>
              </a:rPr>
              <a:t>&gt; backup(</a:t>
            </a:r>
            <a:r>
              <a:rPr lang="en-US" dirty="0" err="1">
                <a:solidFill>
                  <a:srgbClr val="000000"/>
                </a:solidFill>
                <a:highlight>
                  <a:srgbClr val="D4D4D4"/>
                </a:highlight>
                <a:latin typeface="Monaco"/>
              </a:rPr>
              <a:t>wordList.size</a:t>
            </a:r>
            <a:r>
              <a:rPr lang="en-US" dirty="0" smtClean="0">
                <a:solidFill>
                  <a:srgbClr val="000000"/>
                </a:solidFill>
                <a:highlight>
                  <a:srgbClr val="D4D4D4"/>
                </a:highlight>
                <a:latin typeface="Monaco"/>
              </a:rPr>
              <a:t>()); </a:t>
            </a:r>
            <a:r>
              <a:rPr lang="en-US" dirty="0" smtClean="0">
                <a:solidFill>
                  <a:srgbClr val="3F7F5F"/>
                </a:solidFill>
                <a:latin typeface="Monaco"/>
              </a:rPr>
              <a:t>// </a:t>
            </a:r>
            <a:r>
              <a:rPr lang="en-US" dirty="0" smtClean="0">
                <a:solidFill>
                  <a:srgbClr val="3F7F5F"/>
                </a:solidFill>
                <a:latin typeface="Monaco"/>
              </a:rPr>
              <a:t>Create </a:t>
            </a:r>
            <a:r>
              <a:rPr lang="en-US" dirty="0" smtClean="0">
                <a:solidFill>
                  <a:srgbClr val="3F7F5F"/>
                </a:solidFill>
                <a:latin typeface="Monaco"/>
              </a:rPr>
              <a:t> empty </a:t>
            </a:r>
            <a:r>
              <a:rPr lang="en-US" dirty="0" smtClean="0">
                <a:solidFill>
                  <a:srgbClr val="3F7F5F"/>
                </a:solidFill>
                <a:latin typeface="Monaco"/>
              </a:rPr>
              <a:t>strings as place holders</a:t>
            </a:r>
            <a:endParaRPr lang="en-US" dirty="0" smtClean="0">
              <a:solidFill>
                <a:srgbClr val="000000"/>
              </a:solidFill>
              <a:highlight>
                <a:srgbClr val="D4D4D4"/>
              </a:highlight>
              <a:latin typeface="Monaco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highlight>
                  <a:srgbClr val="D4D4D4"/>
                </a:highlight>
                <a:latin typeface="Monaco"/>
              </a:rPr>
              <a:t> </a:t>
            </a:r>
            <a:r>
              <a:rPr lang="en-US" dirty="0" smtClean="0">
                <a:solidFill>
                  <a:srgbClr val="000000"/>
                </a:solidFill>
                <a:highlight>
                  <a:srgbClr val="D4D4D4"/>
                </a:highlight>
                <a:latin typeface="Monaco"/>
              </a:rPr>
              <a:t>   </a:t>
            </a:r>
            <a:r>
              <a:rPr lang="en-US" dirty="0">
                <a:solidFill>
                  <a:srgbClr val="3F7F5F"/>
                </a:solidFill>
                <a:latin typeface="Monaco"/>
              </a:rPr>
              <a:t>// </a:t>
            </a:r>
            <a:r>
              <a:rPr lang="en-US" dirty="0" smtClean="0">
                <a:solidFill>
                  <a:srgbClr val="3F7F5F"/>
                </a:solidFill>
                <a:latin typeface="Monaco"/>
              </a:rPr>
              <a:t>Assume </a:t>
            </a:r>
            <a:r>
              <a:rPr lang="en-US" dirty="0" err="1" smtClean="0">
                <a:solidFill>
                  <a:srgbClr val="3F7F5F"/>
                </a:solidFill>
                <a:latin typeface="Monaco"/>
              </a:rPr>
              <a:t>worldList</a:t>
            </a:r>
            <a:r>
              <a:rPr lang="en-US" dirty="0" smtClean="0">
                <a:solidFill>
                  <a:srgbClr val="3F7F5F"/>
                </a:solidFill>
                <a:latin typeface="Monaco"/>
              </a:rPr>
              <a:t> is sorted.</a:t>
            </a:r>
            <a:endParaRPr lang="en-US" dirty="0">
              <a:solidFill>
                <a:srgbClr val="3F7F5F"/>
              </a:solidFill>
              <a:latin typeface="Monaco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std:</a:t>
            </a:r>
            <a:r>
              <a:rPr lang="en-US" dirty="0" smtClean="0">
                <a:solidFill>
                  <a:srgbClr val="000000"/>
                </a:solidFill>
                <a:latin typeface="Monaco"/>
              </a:rPr>
              <a:t>:</a:t>
            </a:r>
            <a:r>
              <a:rPr lang="en-US" dirty="0" err="1" smtClean="0">
                <a:solidFill>
                  <a:srgbClr val="000000"/>
                </a:solidFill>
                <a:latin typeface="Monaco"/>
              </a:rPr>
              <a:t>unique_copy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wordList.begin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(),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wordList.end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(),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backup.begin</a:t>
            </a:r>
            <a:r>
              <a:rPr lang="en-US" dirty="0" smtClean="0">
                <a:solidFill>
                  <a:srgbClr val="000000"/>
                </a:solidFill>
                <a:latin typeface="Monaco"/>
              </a:rPr>
              <a:t>());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Monaco"/>
              </a:rPr>
              <a:t> </a:t>
            </a:r>
            <a:r>
              <a:rPr lang="en-US" dirty="0" smtClean="0">
                <a:solidFill>
                  <a:srgbClr val="0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Monaco"/>
              </a:rPr>
              <a:t>   </a:t>
            </a:r>
            <a:r>
              <a:rPr lang="en-US" dirty="0" smtClean="0">
                <a:solidFill>
                  <a:srgbClr val="3F7F5F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Monaco"/>
              </a:rPr>
              <a:t>// NOTE: backup has unique strings &amp; some empty strings</a:t>
            </a:r>
            <a:endParaRPr lang="en-US" dirty="0">
              <a:solidFill>
                <a:srgbClr val="000000"/>
              </a:solidFill>
              <a:effectLst>
                <a:glow rad="101600">
                  <a:srgbClr val="FFFF00">
                    <a:alpha val="60000"/>
                  </a:srgbClr>
                </a:glow>
              </a:effectLst>
              <a:latin typeface="Monaco"/>
            </a:endParaRPr>
          </a:p>
          <a:p>
            <a:pPr marL="0" indent="0">
              <a:buNone/>
            </a:pPr>
            <a:r>
              <a:rPr lang="is-IS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is-IS" b="1" dirty="0">
                <a:solidFill>
                  <a:srgbClr val="7F0055"/>
                </a:solidFill>
                <a:latin typeface="Monaco"/>
              </a:rPr>
              <a:t>return</a:t>
            </a:r>
            <a:r>
              <a:rPr lang="is-IS" b="1" dirty="0">
                <a:solidFill>
                  <a:srgbClr val="000000"/>
                </a:solidFill>
                <a:latin typeface="Monaco"/>
              </a:rPr>
              <a:t> 0;</a:t>
            </a:r>
          </a:p>
          <a:p>
            <a:pPr marL="0" indent="0">
              <a:buNone/>
            </a:pPr>
            <a:r>
              <a:rPr lang="is-IS" dirty="0">
                <a:solidFill>
                  <a:srgbClr val="000000"/>
                </a:solidFill>
                <a:latin typeface="Monaco"/>
              </a:rPr>
              <a:t>}</a:t>
            </a:r>
          </a:p>
          <a:p>
            <a:pPr marL="0" indent="0">
              <a:buNone/>
            </a:pP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xmlns="" val="15549681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&amp; Output </a:t>
            </a:r>
            <a:r>
              <a:rPr lang="en-US" dirty="0" err="1" smtClean="0"/>
              <a:t>Iterators</a:t>
            </a:r>
            <a:r>
              <a:rPr lang="en-US" dirty="0" smtClean="0"/>
              <a:t> with I/O streams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19050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Special </a:t>
            </a:r>
            <a:r>
              <a:rPr lang="en-US" dirty="0" smtClean="0"/>
              <a:t>input and output iterators are available for use with I/O streams</a:t>
            </a:r>
          </a:p>
          <a:p>
            <a:pPr lvl="1"/>
            <a:r>
              <a:rPr lang="en-US" dirty="0" smtClean="0"/>
              <a:t>Eases reading and writing values in data </a:t>
            </a:r>
            <a:r>
              <a:rPr lang="en-US" dirty="0" smtClean="0"/>
              <a:t>structures</a:t>
            </a:r>
          </a:p>
          <a:p>
            <a:pPr lvl="1"/>
            <a:r>
              <a:rPr lang="en-US" dirty="0" err="1" smtClean="0">
                <a:solidFill>
                  <a:srgbClr val="663300"/>
                </a:solidFill>
              </a:rPr>
              <a:t>i</a:t>
            </a:r>
            <a:r>
              <a:rPr lang="en-US" dirty="0" err="1" smtClean="0">
                <a:solidFill>
                  <a:srgbClr val="663300"/>
                </a:solidFill>
              </a:rPr>
              <a:t>stream_</a:t>
            </a:r>
            <a:r>
              <a:rPr lang="en-US" dirty="0" err="1" smtClean="0"/>
              <a:t>iterator</a:t>
            </a:r>
            <a:r>
              <a:rPr lang="en-US" dirty="0" smtClean="0"/>
              <a:t>: A unidirectional </a:t>
            </a:r>
            <a:r>
              <a:rPr lang="en-US" dirty="0" err="1" smtClean="0"/>
              <a:t>iterator</a:t>
            </a:r>
            <a:r>
              <a:rPr lang="en-US" dirty="0" smtClean="0"/>
              <a:t> for reading from an input stream</a:t>
            </a:r>
          </a:p>
          <a:p>
            <a:pPr lvl="2"/>
            <a:r>
              <a:rPr lang="en-US" dirty="0" smtClean="0"/>
              <a:t>Data is read using </a:t>
            </a:r>
            <a:r>
              <a:rPr lang="en-US" dirty="0" smtClean="0"/>
              <a:t>stream extraction operator (</a:t>
            </a:r>
            <a:r>
              <a:rPr lang="en-US" dirty="0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</a:rPr>
              <a:t>operator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&gt;&gt;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>
                <a:solidFill>
                  <a:srgbClr val="663300"/>
                </a:solidFill>
              </a:rPr>
              <a:t>o</a:t>
            </a:r>
            <a:r>
              <a:rPr lang="en-US" dirty="0" err="1" smtClean="0">
                <a:solidFill>
                  <a:srgbClr val="663300"/>
                </a:solidFill>
              </a:rPr>
              <a:t>stream_iterator</a:t>
            </a:r>
            <a:r>
              <a:rPr lang="en-US" dirty="0" smtClean="0"/>
              <a:t>: </a:t>
            </a:r>
            <a:r>
              <a:rPr lang="en-US" dirty="0" smtClean="0"/>
              <a:t>A unidirectional </a:t>
            </a:r>
            <a:r>
              <a:rPr lang="en-US" dirty="0" err="1" smtClean="0"/>
              <a:t>iterator</a:t>
            </a:r>
            <a:r>
              <a:rPr lang="en-US" dirty="0" smtClean="0"/>
              <a:t> for writing to an output </a:t>
            </a:r>
            <a:r>
              <a:rPr lang="en-US" dirty="0" smtClean="0"/>
              <a:t>stream</a:t>
            </a:r>
          </a:p>
          <a:p>
            <a:pPr lvl="2"/>
            <a:r>
              <a:rPr lang="en-US" dirty="0" smtClean="0"/>
              <a:t>Data is written using stream insertion operator (</a:t>
            </a:r>
            <a:r>
              <a:rPr lang="en-US" dirty="0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</a:rPr>
              <a:t>operator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&lt;&lt;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52400" y="2971800"/>
            <a:ext cx="8763000" cy="3733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55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rgbClr val="7F0055"/>
                </a:solidFill>
                <a:latin typeface="Monaco"/>
              </a:rPr>
              <a:t>#include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dirty="0">
                <a:solidFill>
                  <a:srgbClr val="2A00FF"/>
                </a:solidFill>
                <a:latin typeface="Monaco"/>
              </a:rPr>
              <a:t>&lt;</a:t>
            </a:r>
            <a:r>
              <a:rPr lang="en-US" dirty="0" err="1">
                <a:solidFill>
                  <a:srgbClr val="2A00FF"/>
                </a:solidFill>
                <a:latin typeface="Monaco"/>
              </a:rPr>
              <a:t>iostream</a:t>
            </a:r>
            <a:r>
              <a:rPr lang="en-US" dirty="0">
                <a:solidFill>
                  <a:srgbClr val="2A00FF"/>
                </a:solidFill>
                <a:latin typeface="Monaco"/>
              </a:rPr>
              <a:t>&gt;</a:t>
            </a:r>
          </a:p>
          <a:p>
            <a:pPr marL="0" indent="0">
              <a:buNone/>
            </a:pPr>
            <a:r>
              <a:rPr lang="en-US" dirty="0">
                <a:solidFill>
                  <a:srgbClr val="7F0055"/>
                </a:solidFill>
                <a:latin typeface="Monaco"/>
              </a:rPr>
              <a:t>#include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dirty="0">
                <a:solidFill>
                  <a:srgbClr val="2A00FF"/>
                </a:solidFill>
                <a:latin typeface="Monaco"/>
              </a:rPr>
              <a:t>&lt;vector&gt;</a:t>
            </a:r>
          </a:p>
          <a:p>
            <a:pPr marL="0" indent="0">
              <a:buNone/>
            </a:pPr>
            <a:r>
              <a:rPr lang="en-US" dirty="0">
                <a:solidFill>
                  <a:srgbClr val="7F0055"/>
                </a:solidFill>
                <a:latin typeface="Monaco"/>
              </a:rPr>
              <a:t>#include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dirty="0">
                <a:solidFill>
                  <a:srgbClr val="2A00FF"/>
                </a:solidFill>
                <a:latin typeface="Monaco"/>
              </a:rPr>
              <a:t>&lt;iterator&gt;</a:t>
            </a:r>
          </a:p>
          <a:p>
            <a:pPr marL="0" indent="0">
              <a:buNone/>
            </a:pPr>
            <a:r>
              <a:rPr lang="en-US" dirty="0">
                <a:solidFill>
                  <a:srgbClr val="7F0055"/>
                </a:solidFill>
                <a:latin typeface="Monaco"/>
              </a:rPr>
              <a:t>#include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dirty="0">
                <a:solidFill>
                  <a:srgbClr val="2A00FF"/>
                </a:solidFill>
                <a:latin typeface="Monaco"/>
              </a:rPr>
              <a:t>&lt;algorithm</a:t>
            </a:r>
            <a:r>
              <a:rPr lang="en-US" dirty="0" smtClean="0">
                <a:solidFill>
                  <a:srgbClr val="2A00FF"/>
                </a:solidFill>
                <a:latin typeface="Monaco"/>
              </a:rPr>
              <a:t>&gt;</a:t>
            </a:r>
            <a:endParaRPr lang="en-US" dirty="0" smtClean="0">
              <a:solidFill>
                <a:srgbClr val="2A00FF"/>
              </a:solidFill>
              <a:latin typeface="Monaco"/>
            </a:endParaRPr>
          </a:p>
          <a:p>
            <a:pPr marL="0" indent="0">
              <a:buNone/>
            </a:pPr>
            <a:r>
              <a:rPr lang="en-US" dirty="0" err="1">
                <a:solidFill>
                  <a:srgbClr val="7F0055"/>
                </a:solidFill>
                <a:latin typeface="Monaco"/>
              </a:rPr>
              <a:t>int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main() {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b="1" dirty="0" err="1">
                <a:solidFill>
                  <a:srgbClr val="000000"/>
                </a:solidFill>
                <a:latin typeface="Monaco"/>
              </a:rPr>
              <a:t>istream_iterator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&lt;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dirty="0">
                <a:solidFill>
                  <a:srgbClr val="005032"/>
                </a:solidFill>
                <a:latin typeface="Monaco"/>
              </a:rPr>
              <a:t>string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&gt;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wordReader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cin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);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std::</a:t>
            </a:r>
            <a:r>
              <a:rPr lang="en-US" b="1" dirty="0" err="1">
                <a:solidFill>
                  <a:srgbClr val="000000"/>
                </a:solidFill>
                <a:latin typeface="Monaco"/>
              </a:rPr>
              <a:t>istream_iterator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&lt;std::</a:t>
            </a:r>
            <a:r>
              <a:rPr lang="en-US" dirty="0">
                <a:solidFill>
                  <a:srgbClr val="005032"/>
                </a:solidFill>
                <a:latin typeface="Monaco"/>
              </a:rPr>
              <a:t>string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&gt;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eof</a:t>
            </a:r>
            <a:r>
              <a:rPr lang="en-US" dirty="0" smtClean="0">
                <a:solidFill>
                  <a:srgbClr val="000000"/>
                </a:solidFill>
                <a:latin typeface="Monaco"/>
              </a:rPr>
              <a:t>; </a:t>
            </a:r>
            <a:r>
              <a:rPr lang="en-US" dirty="0" smtClean="0">
                <a:solidFill>
                  <a:srgbClr val="3F7F5F"/>
                </a:solidFill>
                <a:latin typeface="Monaco"/>
              </a:rPr>
              <a:t>// </a:t>
            </a:r>
            <a:r>
              <a:rPr lang="en-US" dirty="0" smtClean="0">
                <a:solidFill>
                  <a:srgbClr val="3F7F5F"/>
                </a:solidFill>
                <a:latin typeface="Monaco"/>
              </a:rPr>
              <a:t>Dummy </a:t>
            </a:r>
            <a:r>
              <a:rPr lang="en-US" dirty="0" err="1" smtClean="0">
                <a:solidFill>
                  <a:srgbClr val="3F7F5F"/>
                </a:solidFill>
                <a:latin typeface="Monaco"/>
              </a:rPr>
              <a:t>iterator</a:t>
            </a:r>
            <a:r>
              <a:rPr lang="en-US" dirty="0" smtClean="0">
                <a:solidFill>
                  <a:srgbClr val="3F7F5F"/>
                </a:solidFill>
                <a:latin typeface="Monaco"/>
              </a:rPr>
              <a:t> for end-of-file (EOF).</a:t>
            </a:r>
            <a:endParaRPr lang="en-US" dirty="0">
              <a:solidFill>
                <a:srgbClr val="000000"/>
              </a:solidFill>
              <a:latin typeface="Monaco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std::vector&lt;std::</a:t>
            </a:r>
            <a:r>
              <a:rPr lang="en-US" dirty="0">
                <a:solidFill>
                  <a:srgbClr val="005032"/>
                </a:solidFill>
                <a:latin typeface="Monaco"/>
              </a:rPr>
              <a:t>string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&gt;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wordList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wordReader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eof</a:t>
            </a:r>
            <a:r>
              <a:rPr lang="en-US" dirty="0" smtClean="0">
                <a:solidFill>
                  <a:srgbClr val="000000"/>
                </a:solidFill>
                <a:latin typeface="Monaco"/>
              </a:rPr>
              <a:t>);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latin typeface="Monaco"/>
              </a:rPr>
              <a:t>    std::sort(</a:t>
            </a:r>
            <a:r>
              <a:rPr lang="en-US" dirty="0" err="1" smtClean="0">
                <a:solidFill>
                  <a:srgbClr val="000000"/>
                </a:solidFill>
                <a:latin typeface="Monaco"/>
              </a:rPr>
              <a:t>wordList.begin</a:t>
            </a:r>
            <a:r>
              <a:rPr lang="en-US" dirty="0" smtClean="0">
                <a:solidFill>
                  <a:srgbClr val="000000"/>
                </a:solidFill>
                <a:latin typeface="Monaco"/>
              </a:rPr>
              <a:t>(), </a:t>
            </a:r>
            <a:r>
              <a:rPr lang="en-US" dirty="0" err="1" smtClean="0">
                <a:solidFill>
                  <a:srgbClr val="000000"/>
                </a:solidFill>
                <a:latin typeface="Monaco"/>
              </a:rPr>
              <a:t>wordList.end</a:t>
            </a:r>
            <a:r>
              <a:rPr lang="en-US" dirty="0" smtClean="0">
                <a:solidFill>
                  <a:srgbClr val="000000"/>
                </a:solidFill>
                <a:latin typeface="Monaco"/>
              </a:rPr>
              <a:t>());</a:t>
            </a:r>
            <a:endParaRPr lang="en-US" dirty="0">
              <a:solidFill>
                <a:srgbClr val="000000"/>
              </a:solidFill>
              <a:latin typeface="Monaco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::copy(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wordList.rbegin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(),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wordList.rend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(),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         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b="1" dirty="0" err="1">
                <a:solidFill>
                  <a:srgbClr val="000000"/>
                </a:solidFill>
                <a:latin typeface="Monaco"/>
              </a:rPr>
              <a:t>ostream_iterator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&lt;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::string&gt;(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cout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, </a:t>
            </a:r>
            <a:r>
              <a:rPr lang="en-US" dirty="0">
                <a:solidFill>
                  <a:srgbClr val="2A00FF"/>
                </a:solidFill>
                <a:latin typeface="Monaco"/>
              </a:rPr>
              <a:t>"\n"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));</a:t>
            </a:r>
          </a:p>
          <a:p>
            <a:pPr marL="0" indent="0">
              <a:buNone/>
            </a:pPr>
            <a:r>
              <a:rPr lang="is-IS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is-IS" dirty="0">
                <a:solidFill>
                  <a:srgbClr val="7F0055"/>
                </a:solidFill>
                <a:latin typeface="Monaco"/>
              </a:rPr>
              <a:t>return</a:t>
            </a:r>
            <a:r>
              <a:rPr lang="is-IS" dirty="0">
                <a:solidFill>
                  <a:srgbClr val="000000"/>
                </a:solidFill>
                <a:latin typeface="Monaco"/>
              </a:rPr>
              <a:t> 0;</a:t>
            </a:r>
          </a:p>
          <a:p>
            <a:pPr marL="0" indent="0">
              <a:buNone/>
            </a:pPr>
            <a:r>
              <a:rPr lang="is-IS" dirty="0">
                <a:solidFill>
                  <a:srgbClr val="000000"/>
                </a:solidFill>
                <a:latin typeface="Monaco"/>
              </a:rPr>
              <a:t>}</a:t>
            </a:r>
            <a:endParaRPr lang="en-US" dirty="0">
              <a:solidFill>
                <a:srgbClr val="2A00FF"/>
              </a:solidFill>
              <a:latin typeface="Monaco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00045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Iterators &amp; Algorithms with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D9D9D9"/>
          </a:solidFill>
          <a:ln>
            <a:solidFill>
              <a:srgbClr val="00000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>
                <a:solidFill>
                  <a:srgbClr val="7F0055"/>
                </a:solidFill>
                <a:latin typeface="Monaco"/>
              </a:rPr>
              <a:t>#include</a:t>
            </a:r>
            <a:r>
              <a:rPr lang="en-US" sz="1800" b="1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sz="1800" b="1" dirty="0">
                <a:solidFill>
                  <a:srgbClr val="2A00FF"/>
                </a:solidFill>
                <a:latin typeface="Monaco"/>
              </a:rPr>
              <a:t>&lt;</a:t>
            </a:r>
            <a:r>
              <a:rPr lang="en-US" sz="1800" b="1" dirty="0" err="1">
                <a:solidFill>
                  <a:srgbClr val="2A00FF"/>
                </a:solidFill>
                <a:latin typeface="Monaco"/>
              </a:rPr>
              <a:t>iostream</a:t>
            </a:r>
            <a:r>
              <a:rPr lang="en-US" sz="1800" b="1" dirty="0">
                <a:solidFill>
                  <a:srgbClr val="2A00FF"/>
                </a:solidFill>
                <a:latin typeface="Monaco"/>
              </a:rPr>
              <a:t>&gt;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7F0055"/>
                </a:solidFill>
                <a:latin typeface="Monaco"/>
              </a:rPr>
              <a:t>#include</a:t>
            </a:r>
            <a:r>
              <a:rPr lang="en-US" sz="1800" b="1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sz="1800" b="1" dirty="0">
                <a:solidFill>
                  <a:srgbClr val="2A00FF"/>
                </a:solidFill>
                <a:latin typeface="Monaco"/>
              </a:rPr>
              <a:t>&lt;array&gt;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7F0055"/>
                </a:solidFill>
                <a:latin typeface="Monaco"/>
              </a:rPr>
              <a:t>#include</a:t>
            </a:r>
            <a:r>
              <a:rPr lang="en-US" sz="1800" b="1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sz="1800" b="1" dirty="0">
                <a:solidFill>
                  <a:srgbClr val="2A00FF"/>
                </a:solidFill>
                <a:latin typeface="Monaco"/>
              </a:rPr>
              <a:t>&lt;iterator&gt;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7F0055"/>
                </a:solidFill>
                <a:latin typeface="Monaco"/>
              </a:rPr>
              <a:t>#include</a:t>
            </a:r>
            <a:r>
              <a:rPr lang="en-US" sz="1800" b="1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sz="1800" b="1" dirty="0">
                <a:solidFill>
                  <a:srgbClr val="2A00FF"/>
                </a:solidFill>
                <a:latin typeface="Monaco"/>
              </a:rPr>
              <a:t>&lt;algorithm&gt;</a:t>
            </a:r>
          </a:p>
          <a:p>
            <a:pPr marL="0" indent="0">
              <a:buNone/>
            </a:pPr>
            <a:endParaRPr lang="en-US" sz="1800" dirty="0">
              <a:latin typeface="Monaco"/>
            </a:endParaRPr>
          </a:p>
          <a:p>
            <a:pPr marL="0" indent="0">
              <a:buNone/>
            </a:pPr>
            <a:r>
              <a:rPr lang="en-US" sz="1800" b="1" dirty="0" err="1">
                <a:solidFill>
                  <a:srgbClr val="7F0055"/>
                </a:solidFill>
                <a:latin typeface="Monaco"/>
              </a:rPr>
              <a:t>int</a:t>
            </a:r>
            <a:endParaRPr lang="en-US" sz="1800" b="1" dirty="0">
              <a:solidFill>
                <a:srgbClr val="7F0055"/>
              </a:solidFill>
              <a:latin typeface="Monaco"/>
            </a:endParaRPr>
          </a:p>
          <a:p>
            <a:pPr marL="0" indent="0">
              <a:buNone/>
            </a:pPr>
            <a:r>
              <a:rPr lang="fr-FR" sz="1800" b="1" dirty="0">
                <a:solidFill>
                  <a:srgbClr val="000000"/>
                </a:solidFill>
                <a:latin typeface="Monaco"/>
              </a:rPr>
              <a:t>main() {</a:t>
            </a:r>
          </a:p>
          <a:p>
            <a:pPr marL="0" indent="0">
              <a:buNone/>
            </a:pPr>
            <a:r>
              <a:rPr lang="fr-FR" sz="1800" dirty="0" smtClean="0">
                <a:solidFill>
                  <a:srgbClr val="000000"/>
                </a:solidFill>
                <a:latin typeface="Monaco"/>
              </a:rPr>
              <a:t>    </a:t>
            </a:r>
            <a:r>
              <a:rPr lang="fr-FR" sz="1800" dirty="0" smtClean="0">
                <a:solidFill>
                  <a:srgbClr val="3F7F5F"/>
                </a:solidFill>
                <a:latin typeface="Monaco"/>
              </a:rPr>
              <a:t>// </a:t>
            </a:r>
            <a:r>
              <a:rPr lang="fr-FR" sz="1800" dirty="0" err="1" smtClean="0">
                <a:solidFill>
                  <a:srgbClr val="3F7F5F"/>
                </a:solidFill>
                <a:latin typeface="Monaco"/>
              </a:rPr>
              <a:t>Define</a:t>
            </a:r>
            <a:r>
              <a:rPr lang="fr-FR" sz="1800" dirty="0" smtClean="0">
                <a:solidFill>
                  <a:srgbClr val="3F7F5F"/>
                </a:solidFill>
                <a:latin typeface="Monaco"/>
              </a:rPr>
              <a:t> local </a:t>
            </a:r>
            <a:r>
              <a:rPr lang="fr-FR" sz="1800" dirty="0" err="1" smtClean="0">
                <a:solidFill>
                  <a:srgbClr val="3F7F5F"/>
                </a:solidFill>
                <a:latin typeface="Monaco"/>
              </a:rPr>
              <a:t>array</a:t>
            </a:r>
            <a:r>
              <a:rPr lang="fr-FR" sz="1800" dirty="0" smtClean="0">
                <a:solidFill>
                  <a:srgbClr val="3F7F5F"/>
                </a:solidFill>
                <a:latin typeface="Monaco"/>
              </a:rPr>
              <a:t> of 5 strings.</a:t>
            </a:r>
          </a:p>
          <a:p>
            <a:pPr marL="0" indent="0">
              <a:buNone/>
            </a:pPr>
            <a:r>
              <a:rPr lang="fr-FR" sz="1800" dirty="0" smtClean="0">
                <a:solidFill>
                  <a:srgbClr val="000000"/>
                </a:solidFill>
                <a:latin typeface="Monaco"/>
              </a:rPr>
              <a:t>    </a:t>
            </a:r>
            <a:r>
              <a:rPr lang="fr-FR" sz="1800" dirty="0" err="1" smtClean="0">
                <a:solidFill>
                  <a:srgbClr val="000000"/>
                </a:solidFill>
                <a:latin typeface="Monaco"/>
              </a:rPr>
              <a:t>std</a:t>
            </a:r>
            <a:r>
              <a:rPr lang="fr-FR" sz="1800" dirty="0" smtClean="0">
                <a:solidFill>
                  <a:srgbClr val="000000"/>
                </a:solidFill>
                <a:latin typeface="Monaco"/>
              </a:rPr>
              <a:t>::</a:t>
            </a:r>
            <a:r>
              <a:rPr lang="fr-FR" sz="1800" dirty="0" err="1" smtClean="0">
                <a:solidFill>
                  <a:srgbClr val="000000"/>
                </a:solidFill>
                <a:latin typeface="Monaco"/>
              </a:rPr>
              <a:t>array</a:t>
            </a:r>
            <a:r>
              <a:rPr lang="fr-FR" sz="1800" dirty="0" smtClean="0">
                <a:solidFill>
                  <a:srgbClr val="000000"/>
                </a:solidFill>
                <a:latin typeface="Monaco"/>
              </a:rPr>
              <a:t>&lt;</a:t>
            </a:r>
            <a:r>
              <a:rPr lang="fr-FR" sz="1800" dirty="0" err="1" smtClean="0">
                <a:solidFill>
                  <a:srgbClr val="000000"/>
                </a:solidFill>
                <a:latin typeface="Monaco"/>
              </a:rPr>
              <a:t>std</a:t>
            </a:r>
            <a:r>
              <a:rPr lang="fr-FR" sz="1800" dirty="0" smtClean="0">
                <a:solidFill>
                  <a:srgbClr val="000000"/>
                </a:solidFill>
                <a:latin typeface="Monaco"/>
              </a:rPr>
              <a:t>::string, 5&gt; </a:t>
            </a:r>
            <a:r>
              <a:rPr lang="fr-FR" sz="1800" dirty="0" err="1" smtClean="0">
                <a:solidFill>
                  <a:srgbClr val="000000"/>
                </a:solidFill>
                <a:latin typeface="Monaco"/>
              </a:rPr>
              <a:t>fiveWords</a:t>
            </a:r>
            <a:r>
              <a:rPr lang="fr-FR" sz="1800" dirty="0" smtClean="0">
                <a:solidFill>
                  <a:srgbClr val="000000"/>
                </a:solidFill>
                <a:latin typeface="Monaco"/>
              </a:rPr>
              <a:t>;</a:t>
            </a:r>
          </a:p>
          <a:p>
            <a:pPr marL="0" indent="0">
              <a:buNone/>
            </a:pPr>
            <a:r>
              <a:rPr lang="nl-NL" sz="1800" dirty="0" smtClean="0">
                <a:solidFill>
                  <a:srgbClr val="3F7F5F"/>
                </a:solidFill>
                <a:latin typeface="Monaco"/>
              </a:rPr>
              <a:t>    // Read 5 </a:t>
            </a:r>
            <a:r>
              <a:rPr lang="nl-NL" sz="1800" dirty="0" err="1" smtClean="0">
                <a:solidFill>
                  <a:srgbClr val="3F7F5F"/>
                </a:solidFill>
                <a:latin typeface="Monaco"/>
              </a:rPr>
              <a:t>words</a:t>
            </a:r>
            <a:r>
              <a:rPr lang="nl-NL" sz="1800" dirty="0" smtClean="0">
                <a:solidFill>
                  <a:srgbClr val="3F7F5F"/>
                </a:solidFill>
                <a:latin typeface="Monaco"/>
              </a:rPr>
              <a:t> </a:t>
            </a:r>
            <a:r>
              <a:rPr lang="nl-NL" sz="1800" dirty="0" err="1" smtClean="0">
                <a:solidFill>
                  <a:srgbClr val="3F7F5F"/>
                </a:solidFill>
                <a:latin typeface="Monaco"/>
              </a:rPr>
              <a:t>from</a:t>
            </a:r>
            <a:r>
              <a:rPr lang="nl-NL" sz="1800" dirty="0" smtClean="0">
                <a:solidFill>
                  <a:srgbClr val="3F7F5F"/>
                </a:solidFill>
                <a:latin typeface="Monaco"/>
              </a:rPr>
              <a:t> </a:t>
            </a:r>
            <a:r>
              <a:rPr lang="nl-NL" sz="1800" dirty="0" err="1" smtClean="0">
                <a:solidFill>
                  <a:srgbClr val="3F7F5F"/>
                </a:solidFill>
                <a:latin typeface="Monaco"/>
              </a:rPr>
              <a:t>std</a:t>
            </a:r>
            <a:r>
              <a:rPr lang="nl-NL" sz="1800" dirty="0" smtClean="0">
                <a:solidFill>
                  <a:srgbClr val="3F7F5F"/>
                </a:solidFill>
                <a:latin typeface="Monaco"/>
              </a:rPr>
              <a:t>::</a:t>
            </a:r>
            <a:r>
              <a:rPr lang="nl-NL" sz="1800" dirty="0" err="1" smtClean="0">
                <a:solidFill>
                  <a:srgbClr val="3F7F5F"/>
                </a:solidFill>
                <a:latin typeface="Monaco"/>
              </a:rPr>
              <a:t>cin</a:t>
            </a:r>
            <a:endParaRPr lang="nl-NL" sz="1800" dirty="0" smtClean="0">
              <a:solidFill>
                <a:srgbClr val="3F7F5F"/>
              </a:solidFill>
              <a:latin typeface="Monaco"/>
            </a:endParaRPr>
          </a:p>
          <a:p>
            <a:pPr marL="0" indent="0">
              <a:buNone/>
            </a:pPr>
            <a:r>
              <a:rPr lang="nl-NL" sz="1800" dirty="0" smtClean="0">
                <a:solidFill>
                  <a:srgbClr val="000000"/>
                </a:solidFill>
                <a:latin typeface="Monaco"/>
              </a:rPr>
              <a:t>    </a:t>
            </a:r>
            <a:r>
              <a:rPr lang="nl-NL" sz="1800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nl-NL" sz="1800" dirty="0">
                <a:solidFill>
                  <a:srgbClr val="000000"/>
                </a:solidFill>
                <a:latin typeface="Monaco"/>
              </a:rPr>
              <a:t>::</a:t>
            </a:r>
            <a:r>
              <a:rPr lang="nl-NL" sz="1800" dirty="0" err="1">
                <a:solidFill>
                  <a:srgbClr val="000000"/>
                </a:solidFill>
                <a:latin typeface="Monaco"/>
              </a:rPr>
              <a:t>istream_iterator</a:t>
            </a:r>
            <a:r>
              <a:rPr lang="nl-NL" sz="1800" dirty="0">
                <a:solidFill>
                  <a:srgbClr val="000000"/>
                </a:solidFill>
                <a:latin typeface="Monaco"/>
              </a:rPr>
              <a:t>&lt;</a:t>
            </a:r>
            <a:r>
              <a:rPr lang="nl-NL" sz="1800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nl-NL" sz="1800" dirty="0">
                <a:solidFill>
                  <a:srgbClr val="000000"/>
                </a:solidFill>
                <a:latin typeface="Monaco"/>
              </a:rPr>
              <a:t>::string&gt; </a:t>
            </a:r>
            <a:r>
              <a:rPr lang="nl-NL" sz="1800" dirty="0" err="1">
                <a:solidFill>
                  <a:srgbClr val="000000"/>
                </a:solidFill>
                <a:latin typeface="Monaco"/>
              </a:rPr>
              <a:t>wordReader</a:t>
            </a:r>
            <a:r>
              <a:rPr lang="nl-NL" sz="1800" dirty="0">
                <a:solidFill>
                  <a:srgbClr val="000000"/>
                </a:solidFill>
                <a:latin typeface="Monaco"/>
              </a:rPr>
              <a:t>(</a:t>
            </a:r>
            <a:r>
              <a:rPr lang="nl-NL" sz="1800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nl-NL" sz="1800" dirty="0">
                <a:solidFill>
                  <a:srgbClr val="000000"/>
                </a:solidFill>
                <a:latin typeface="Monaco"/>
              </a:rPr>
              <a:t>::</a:t>
            </a:r>
            <a:r>
              <a:rPr lang="nl-NL" sz="1800" dirty="0" err="1">
                <a:solidFill>
                  <a:srgbClr val="000000"/>
                </a:solidFill>
                <a:latin typeface="Monaco"/>
              </a:rPr>
              <a:t>cin</a:t>
            </a:r>
            <a:r>
              <a:rPr lang="nl-NL" sz="1800" dirty="0">
                <a:solidFill>
                  <a:srgbClr val="000000"/>
                </a:solidFill>
                <a:latin typeface="Monaco"/>
              </a:rPr>
              <a:t>);</a:t>
            </a:r>
          </a:p>
          <a:p>
            <a:pPr marL="0" indent="0">
              <a:buNone/>
            </a:pPr>
            <a:r>
              <a:rPr lang="nl-NL" sz="1800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nl-NL" sz="1800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nl-NL" sz="1800" dirty="0">
                <a:solidFill>
                  <a:srgbClr val="000000"/>
                </a:solidFill>
                <a:latin typeface="Monaco"/>
              </a:rPr>
              <a:t>::</a:t>
            </a:r>
            <a:r>
              <a:rPr lang="nl-NL" sz="1800" dirty="0" err="1">
                <a:solidFill>
                  <a:srgbClr val="000000"/>
                </a:solidFill>
                <a:latin typeface="Monaco"/>
              </a:rPr>
              <a:t>copy_n</a:t>
            </a:r>
            <a:r>
              <a:rPr lang="nl-NL" sz="1800" dirty="0">
                <a:solidFill>
                  <a:srgbClr val="000000"/>
                </a:solidFill>
                <a:latin typeface="Monaco"/>
              </a:rPr>
              <a:t>(</a:t>
            </a:r>
            <a:r>
              <a:rPr lang="nl-NL" sz="1800" dirty="0" err="1">
                <a:solidFill>
                  <a:srgbClr val="000000"/>
                </a:solidFill>
                <a:latin typeface="Monaco"/>
              </a:rPr>
              <a:t>wordReader</a:t>
            </a:r>
            <a:r>
              <a:rPr lang="nl-NL" sz="1800" dirty="0">
                <a:solidFill>
                  <a:srgbClr val="000000"/>
                </a:solidFill>
                <a:latin typeface="Monaco"/>
              </a:rPr>
              <a:t>,  5, </a:t>
            </a:r>
            <a:r>
              <a:rPr lang="nl-NL" sz="1800" dirty="0" err="1">
                <a:solidFill>
                  <a:srgbClr val="000000"/>
                </a:solidFill>
                <a:latin typeface="Monaco"/>
              </a:rPr>
              <a:t>fiveWords.begin</a:t>
            </a:r>
            <a:r>
              <a:rPr lang="nl-NL" sz="1800" dirty="0">
                <a:solidFill>
                  <a:srgbClr val="000000"/>
                </a:solidFill>
                <a:latin typeface="Monaco"/>
              </a:rPr>
              <a:t>());</a:t>
            </a:r>
          </a:p>
          <a:p>
            <a:pPr marL="0" indent="0">
              <a:buNone/>
            </a:pPr>
            <a:r>
              <a:rPr lang="nl-NL" sz="1800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nl-NL" sz="1800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nl-NL" sz="1800" dirty="0">
                <a:solidFill>
                  <a:srgbClr val="000000"/>
                </a:solidFill>
                <a:latin typeface="Monaco"/>
              </a:rPr>
              <a:t>::copy(</a:t>
            </a:r>
            <a:r>
              <a:rPr lang="nl-NL" sz="1800" dirty="0" err="1">
                <a:solidFill>
                  <a:srgbClr val="000000"/>
                </a:solidFill>
                <a:latin typeface="Monaco"/>
              </a:rPr>
              <a:t>fiveWords.begin</a:t>
            </a:r>
            <a:r>
              <a:rPr lang="nl-NL" sz="1800" dirty="0">
                <a:solidFill>
                  <a:srgbClr val="000000"/>
                </a:solidFill>
                <a:latin typeface="Monaco"/>
              </a:rPr>
              <a:t>(), </a:t>
            </a:r>
            <a:r>
              <a:rPr lang="nl-NL" sz="1800" dirty="0" err="1" smtClean="0">
                <a:solidFill>
                  <a:srgbClr val="000000"/>
                </a:solidFill>
                <a:latin typeface="Monaco"/>
              </a:rPr>
              <a:t>fiveWords.</a:t>
            </a:r>
            <a:r>
              <a:rPr lang="nl-NL" sz="1800" dirty="0" err="1" smtClean="0">
                <a:solidFill>
                  <a:srgbClr val="000000"/>
                </a:solidFill>
                <a:highlight>
                  <a:srgbClr val="D4D4D4"/>
                </a:highlight>
                <a:latin typeface="Monaco"/>
              </a:rPr>
              <a:t>end</a:t>
            </a:r>
            <a:r>
              <a:rPr lang="nl-NL" sz="1800" dirty="0">
                <a:solidFill>
                  <a:srgbClr val="000000"/>
                </a:solidFill>
                <a:highlight>
                  <a:srgbClr val="D4D4D4"/>
                </a:highlight>
                <a:latin typeface="Monaco"/>
              </a:rPr>
              <a:t>(),</a:t>
            </a:r>
          </a:p>
          <a:p>
            <a:pPr marL="0" indent="0">
              <a:buNone/>
            </a:pPr>
            <a:r>
              <a:rPr lang="nl-NL" sz="1800" dirty="0" smtClean="0">
                <a:solidFill>
                  <a:srgbClr val="000000"/>
                </a:solidFill>
                <a:latin typeface="Monaco"/>
              </a:rPr>
              <a:t>         </a:t>
            </a:r>
            <a:r>
              <a:rPr lang="nl-NL" sz="1800" dirty="0" err="1" smtClean="0">
                <a:solidFill>
                  <a:srgbClr val="000000"/>
                </a:solidFill>
                <a:latin typeface="Monaco"/>
              </a:rPr>
              <a:t>std</a:t>
            </a:r>
            <a:r>
              <a:rPr lang="nl-NL" sz="1800" dirty="0" smtClean="0">
                <a:solidFill>
                  <a:srgbClr val="000000"/>
                </a:solidFill>
                <a:latin typeface="Monaco"/>
              </a:rPr>
              <a:t>::</a:t>
            </a:r>
            <a:r>
              <a:rPr lang="nl-NL" sz="1800" dirty="0" err="1" smtClean="0">
                <a:solidFill>
                  <a:srgbClr val="000000"/>
                </a:solidFill>
                <a:latin typeface="Monaco"/>
              </a:rPr>
              <a:t>ostream_iterator</a:t>
            </a:r>
            <a:r>
              <a:rPr lang="nl-NL" sz="1800" dirty="0" smtClean="0">
                <a:solidFill>
                  <a:srgbClr val="000000"/>
                </a:solidFill>
                <a:latin typeface="Monaco"/>
              </a:rPr>
              <a:t>&lt;</a:t>
            </a:r>
            <a:r>
              <a:rPr lang="nl-NL" sz="1800" dirty="0" err="1" smtClean="0">
                <a:solidFill>
                  <a:srgbClr val="000000"/>
                </a:solidFill>
                <a:latin typeface="Monaco"/>
              </a:rPr>
              <a:t>std</a:t>
            </a:r>
            <a:r>
              <a:rPr lang="nl-NL" sz="1800" dirty="0" smtClean="0">
                <a:solidFill>
                  <a:srgbClr val="000000"/>
                </a:solidFill>
                <a:latin typeface="Monaco"/>
              </a:rPr>
              <a:t>::string&gt;(</a:t>
            </a:r>
            <a:r>
              <a:rPr lang="nl-NL" sz="1800" dirty="0" err="1" smtClean="0">
                <a:solidFill>
                  <a:srgbClr val="000000"/>
                </a:solidFill>
                <a:latin typeface="Monaco"/>
              </a:rPr>
              <a:t>std</a:t>
            </a:r>
            <a:r>
              <a:rPr lang="nl-NL" sz="1800" dirty="0" smtClean="0">
                <a:solidFill>
                  <a:srgbClr val="000000"/>
                </a:solidFill>
                <a:latin typeface="Monaco"/>
              </a:rPr>
              <a:t>::</a:t>
            </a:r>
            <a:r>
              <a:rPr lang="nl-NL" sz="1800" dirty="0" err="1" smtClean="0">
                <a:solidFill>
                  <a:srgbClr val="000000"/>
                </a:solidFill>
                <a:latin typeface="Monaco"/>
              </a:rPr>
              <a:t>cout</a:t>
            </a:r>
            <a:r>
              <a:rPr lang="nl-NL" sz="1800" dirty="0" smtClean="0">
                <a:solidFill>
                  <a:srgbClr val="000000"/>
                </a:solidFill>
                <a:latin typeface="Monaco"/>
              </a:rPr>
              <a:t>, </a:t>
            </a:r>
            <a:r>
              <a:rPr lang="nl-NL" sz="1800" dirty="0" smtClean="0">
                <a:solidFill>
                  <a:srgbClr val="2A00FF"/>
                </a:solidFill>
                <a:latin typeface="Monaco"/>
              </a:rPr>
              <a:t>"\n"</a:t>
            </a:r>
            <a:r>
              <a:rPr lang="nl-NL" sz="1800" dirty="0" smtClean="0">
                <a:solidFill>
                  <a:srgbClr val="000000"/>
                </a:solidFill>
                <a:latin typeface="Monaco"/>
              </a:rPr>
              <a:t>));</a:t>
            </a:r>
          </a:p>
          <a:p>
            <a:pPr marL="0" indent="0">
              <a:buNone/>
            </a:pPr>
            <a:r>
              <a:rPr lang="is-IS" sz="1800" dirty="0" smtClean="0">
                <a:solidFill>
                  <a:srgbClr val="000000"/>
                </a:solidFill>
                <a:latin typeface="Monaco"/>
              </a:rPr>
              <a:t>    </a:t>
            </a:r>
            <a:r>
              <a:rPr lang="is-IS" sz="1800" b="1" dirty="0" smtClean="0">
                <a:solidFill>
                  <a:srgbClr val="7F0055"/>
                </a:solidFill>
                <a:latin typeface="Monaco"/>
              </a:rPr>
              <a:t>return</a:t>
            </a:r>
            <a:r>
              <a:rPr lang="is-IS" sz="1800" b="1" dirty="0" smtClean="0">
                <a:solidFill>
                  <a:srgbClr val="000000"/>
                </a:solidFill>
                <a:latin typeface="Monaco"/>
              </a:rPr>
              <a:t> 0;</a:t>
            </a:r>
          </a:p>
          <a:p>
            <a:pPr marL="0" indent="0">
              <a:buNone/>
            </a:pPr>
            <a:r>
              <a:rPr lang="is-IS" sz="1800" dirty="0" smtClean="0">
                <a:solidFill>
                  <a:srgbClr val="000000"/>
                </a:solidFill>
                <a:latin typeface="Monaco"/>
              </a:rPr>
              <a:t>}</a:t>
            </a:r>
            <a:endParaRPr lang="is-IS" sz="1800" dirty="0">
              <a:solidFill>
                <a:srgbClr val="000000"/>
              </a:solidFill>
              <a:latin typeface="Monaco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91000" y="1371600"/>
            <a:ext cx="4191000" cy="92333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Refer to the C+</a:t>
            </a:r>
            <a:r>
              <a:rPr lang="en-US" dirty="0"/>
              <a:t>+ documentation at </a:t>
            </a:r>
            <a:r>
              <a:rPr lang="en-US" dirty="0">
                <a:hlinkClick r:id="rId2"/>
              </a:rPr>
              <a:t>http://www.cplusplus.com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for more details on the </a:t>
            </a:r>
            <a:r>
              <a:rPr lang="en-US" dirty="0" smtClean="0">
                <a:latin typeface="Courier New"/>
                <a:cs typeface="Courier New"/>
              </a:rPr>
              <a:t>algorithm</a:t>
            </a:r>
            <a:r>
              <a:rPr lang="en-US" dirty="0" smtClean="0"/>
              <a:t> package.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278835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Lambdas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5410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 lambda is an anonymous function that you can write inline within another method</a:t>
            </a:r>
          </a:p>
          <a:p>
            <a:pPr lvl="1"/>
            <a:r>
              <a:rPr lang="en-US" dirty="0" smtClean="0"/>
              <a:t>Typically used only for small functions</a:t>
            </a:r>
          </a:p>
          <a:p>
            <a:pPr lvl="1"/>
            <a:r>
              <a:rPr lang="en-US" dirty="0" smtClean="0"/>
              <a:t>Convenient for use with STL algorithms that accept methods</a:t>
            </a:r>
          </a:p>
          <a:p>
            <a:r>
              <a:rPr lang="en-US" dirty="0" smtClean="0"/>
              <a:t>Syntax (required characters in </a:t>
            </a:r>
            <a:r>
              <a:rPr lang="en-US" dirty="0" smtClean="0">
                <a:solidFill>
                  <a:srgbClr val="FF0000"/>
                </a:solidFill>
              </a:rPr>
              <a:t>red</a:t>
            </a:r>
            <a:r>
              <a:rPr lang="en-US" dirty="0" smtClean="0"/>
              <a:t>):</a:t>
            </a:r>
          </a:p>
          <a:p>
            <a:pPr lvl="1">
              <a:buNone/>
            </a:pPr>
            <a:r>
              <a:rPr lang="en-US" dirty="0" smtClean="0">
                <a:solidFill>
                  <a:srgbClr val="FF0000"/>
                </a:solidFill>
              </a:rPr>
              <a:t>[</a:t>
            </a:r>
            <a:r>
              <a:rPr lang="en-US" i="1" dirty="0" smtClean="0"/>
              <a:t>Capture</a:t>
            </a:r>
            <a:r>
              <a:rPr lang="en-US" dirty="0" smtClean="0">
                <a:solidFill>
                  <a:srgbClr val="FF0000"/>
                </a:solidFill>
              </a:rPr>
              <a:t>] (</a:t>
            </a:r>
            <a:r>
              <a:rPr lang="en-US" i="1" dirty="0" smtClean="0"/>
              <a:t>Parameters</a:t>
            </a:r>
            <a:r>
              <a:rPr lang="en-US" dirty="0" smtClean="0">
                <a:solidFill>
                  <a:srgbClr val="FF0000"/>
                </a:solidFill>
              </a:rPr>
              <a:t>)-&gt;</a:t>
            </a:r>
            <a:r>
              <a:rPr lang="en-US" i="1" dirty="0" smtClean="0"/>
              <a:t>return-type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{</a:t>
            </a:r>
            <a:r>
              <a:rPr lang="en-US" i="1" dirty="0" smtClean="0"/>
              <a:t>body</a:t>
            </a:r>
            <a:r>
              <a:rPr lang="en-US" dirty="0" smtClean="0">
                <a:solidFill>
                  <a:srgbClr val="FF0000"/>
                </a:solidFill>
              </a:rPr>
              <a:t>}</a:t>
            </a:r>
          </a:p>
          <a:p>
            <a:pPr lvl="1"/>
            <a:r>
              <a:rPr lang="en-US" i="1" dirty="0" smtClean="0"/>
              <a:t>Capture</a:t>
            </a:r>
            <a:r>
              <a:rPr lang="en-US" dirty="0" smtClean="0"/>
              <a:t>: The list of variables to be available to the body of the lambda. See next slide for details.</a:t>
            </a:r>
          </a:p>
          <a:p>
            <a:pPr lvl="1"/>
            <a:r>
              <a:rPr lang="en-US" i="1" dirty="0" smtClean="0"/>
              <a:t>Parameters</a:t>
            </a:r>
            <a:r>
              <a:rPr lang="en-US" dirty="0" smtClean="0"/>
              <a:t> are list of parameters like any other method</a:t>
            </a:r>
          </a:p>
          <a:p>
            <a:pPr lvl="1"/>
            <a:r>
              <a:rPr lang="en-US" dirty="0" smtClean="0"/>
              <a:t>The </a:t>
            </a:r>
            <a:r>
              <a:rPr lang="en-US" i="1" dirty="0" smtClean="0"/>
              <a:t>return-type</a:t>
            </a:r>
            <a:r>
              <a:rPr lang="en-US" dirty="0" smtClean="0"/>
              <a:t> of the lambda</a:t>
            </a:r>
          </a:p>
          <a:p>
            <a:pPr lvl="1"/>
            <a:r>
              <a:rPr lang="en-US" dirty="0" smtClean="0"/>
              <a:t>The </a:t>
            </a:r>
            <a:r>
              <a:rPr lang="en-US" i="1" dirty="0" smtClean="0"/>
              <a:t>body</a:t>
            </a:r>
            <a:r>
              <a:rPr lang="en-US" dirty="0" smtClean="0"/>
              <a:t> can contain routine C/C++ statements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Lambdas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few short examples of lambdas</a:t>
            </a:r>
          </a:p>
          <a:p>
            <a:pPr lvl="1"/>
            <a:r>
              <a:rPr lang="en-US" dirty="0" smtClean="0"/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[](</a:t>
            </a:r>
            <a:r>
              <a:rPr lang="en-US" b="1" dirty="0" err="1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 err="1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y) -&gt; </a:t>
            </a:r>
            <a:r>
              <a:rPr lang="en-US" b="1" dirty="0" err="1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{ </a:t>
            </a:r>
            <a:r>
              <a:rPr lang="en-US" b="1" dirty="0" err="1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z = x + y; return z; }</a:t>
            </a:r>
          </a:p>
          <a:p>
            <a:pPr lvl="2"/>
            <a:r>
              <a:rPr lang="en-US" dirty="0" smtClean="0"/>
              <a:t>Simple method that returns sum of parameters</a:t>
            </a:r>
          </a:p>
          <a:p>
            <a:pPr lvl="1"/>
            <a:r>
              <a:rPr lang="en-US" dirty="0" smtClean="0"/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[](</a:t>
            </a:r>
            <a:r>
              <a:rPr lang="en-US" b="1" dirty="0" err="1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 err="1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y) { </a:t>
            </a:r>
            <a:r>
              <a:rPr lang="en-US" b="1" dirty="0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x + y; }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Implicit return type from 'return' statement </a:t>
            </a:r>
          </a:p>
          <a:p>
            <a:pPr lvl="1"/>
            <a:r>
              <a:rPr lang="en-US" dirty="0" smtClean="0"/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[](</a:t>
            </a:r>
            <a:r>
              <a:rPr lang="en-US" b="1" dirty="0" err="1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&amp; x) { ++x; }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No return statement. So lambda functions' return type is '</a:t>
            </a:r>
            <a:r>
              <a:rPr lang="en-US" dirty="0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dirty="0" smtClean="0"/>
              <a:t>' </a:t>
            </a:r>
          </a:p>
          <a:p>
            <a:pPr lvl="1"/>
            <a:r>
              <a:rPr lang="en-US" dirty="0" smtClean="0"/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[]() { ++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global_x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}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no parameters, just accessing a global variable </a:t>
            </a:r>
          </a:p>
          <a:p>
            <a:pPr lvl="1"/>
            <a:r>
              <a:rPr lang="en-US" dirty="0" smtClean="0"/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[]{ ++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global_x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}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the same as previous example, so () can be omitted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Lambdas with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077200" cy="5486400"/>
          </a:xfr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7F0055"/>
                </a:solidFill>
                <a:latin typeface="Monaco"/>
              </a:rPr>
              <a:t>#include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dirty="0">
                <a:solidFill>
                  <a:srgbClr val="2A00FF"/>
                </a:solidFill>
                <a:latin typeface="Monaco"/>
              </a:rPr>
              <a:t>&lt;vector&gt;</a:t>
            </a:r>
          </a:p>
          <a:p>
            <a:pPr marL="0" indent="0">
              <a:buNone/>
            </a:pPr>
            <a:r>
              <a:rPr lang="en-US" dirty="0">
                <a:solidFill>
                  <a:srgbClr val="7F0055"/>
                </a:solidFill>
                <a:latin typeface="Monaco"/>
              </a:rPr>
              <a:t>#include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dirty="0">
                <a:solidFill>
                  <a:srgbClr val="2A00FF"/>
                </a:solidFill>
                <a:latin typeface="Monaco"/>
              </a:rPr>
              <a:t>&lt;algorithm&gt;</a:t>
            </a:r>
          </a:p>
          <a:p>
            <a:pPr marL="0" indent="0">
              <a:buNone/>
            </a:pPr>
            <a:r>
              <a:rPr lang="en-US" dirty="0">
                <a:solidFill>
                  <a:srgbClr val="7F0055"/>
                </a:solidFill>
                <a:latin typeface="Monaco"/>
              </a:rPr>
              <a:t>#include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dirty="0">
                <a:solidFill>
                  <a:srgbClr val="2A00FF"/>
                </a:solidFill>
                <a:latin typeface="Monaco"/>
              </a:rPr>
              <a:t>&lt;iterator&gt;</a:t>
            </a:r>
          </a:p>
          <a:p>
            <a:pPr marL="0" indent="0">
              <a:buNone/>
            </a:pPr>
            <a:r>
              <a:rPr lang="en-US" dirty="0">
                <a:solidFill>
                  <a:srgbClr val="7F0055"/>
                </a:solidFill>
                <a:latin typeface="Monaco"/>
              </a:rPr>
              <a:t>#include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dirty="0">
                <a:solidFill>
                  <a:srgbClr val="2A00FF"/>
                </a:solidFill>
                <a:latin typeface="Monaco"/>
              </a:rPr>
              <a:t>&lt;</a:t>
            </a:r>
            <a:r>
              <a:rPr lang="en-US" dirty="0" err="1">
                <a:solidFill>
                  <a:srgbClr val="2A00FF"/>
                </a:solidFill>
                <a:latin typeface="Monaco"/>
              </a:rPr>
              <a:t>iostream</a:t>
            </a:r>
            <a:r>
              <a:rPr lang="en-US" dirty="0">
                <a:solidFill>
                  <a:srgbClr val="2A00FF"/>
                </a:solidFill>
                <a:latin typeface="Monaco"/>
              </a:rPr>
              <a:t>&gt;</a:t>
            </a:r>
          </a:p>
          <a:p>
            <a:pPr marL="0" indent="0">
              <a:buNone/>
            </a:pPr>
            <a:endParaRPr lang="en-US" dirty="0">
              <a:latin typeface="Monaco"/>
            </a:endParaRPr>
          </a:p>
          <a:p>
            <a:pPr marL="0" indent="0">
              <a:buNone/>
            </a:pPr>
            <a:r>
              <a:rPr lang="en-US" dirty="0" err="1">
                <a:solidFill>
                  <a:srgbClr val="7F0055"/>
                </a:solidFill>
                <a:latin typeface="Monaco"/>
              </a:rPr>
              <a:t>int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main() {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dirty="0">
                <a:solidFill>
                  <a:srgbClr val="3F7F5F"/>
                </a:solidFill>
                <a:latin typeface="Monaco"/>
              </a:rPr>
              <a:t>// Read all numbers from a text file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::vector&lt;</a:t>
            </a:r>
            <a:r>
              <a:rPr lang="en-US" dirty="0" err="1">
                <a:solidFill>
                  <a:srgbClr val="7F0055"/>
                </a:solidFill>
                <a:latin typeface="Monaco"/>
              </a:rPr>
              <a:t>int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&gt;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numList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istream_iterator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&lt;</a:t>
            </a:r>
            <a:r>
              <a:rPr lang="en-US" dirty="0" err="1">
                <a:solidFill>
                  <a:srgbClr val="7F0055"/>
                </a:solidFill>
                <a:latin typeface="Monaco"/>
              </a:rPr>
              <a:t>int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&gt; (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cin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),</a:t>
            </a:r>
          </a:p>
          <a:p>
            <a:pPr marL="0" indent="0">
              <a:buNone/>
            </a:pPr>
            <a:r>
              <a:rPr lang="it-IT" dirty="0">
                <a:solidFill>
                  <a:srgbClr val="000000"/>
                </a:solidFill>
                <a:latin typeface="Monaco"/>
              </a:rPr>
              <a:t>                             </a:t>
            </a:r>
            <a:r>
              <a:rPr lang="it-IT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it-IT" dirty="0">
                <a:solidFill>
                  <a:srgbClr val="000000"/>
                </a:solidFill>
                <a:latin typeface="Monaco"/>
              </a:rPr>
              <a:t>::</a:t>
            </a:r>
            <a:r>
              <a:rPr lang="it-IT" dirty="0" err="1">
                <a:solidFill>
                  <a:srgbClr val="000000"/>
                </a:solidFill>
                <a:latin typeface="Monaco"/>
              </a:rPr>
              <a:t>istream_iterator</a:t>
            </a:r>
            <a:r>
              <a:rPr lang="it-IT" dirty="0">
                <a:solidFill>
                  <a:srgbClr val="000000"/>
                </a:solidFill>
                <a:latin typeface="Monaco"/>
              </a:rPr>
              <a:t> &lt;</a:t>
            </a:r>
            <a:r>
              <a:rPr lang="it-IT" dirty="0" err="1">
                <a:solidFill>
                  <a:srgbClr val="7F0055"/>
                </a:solidFill>
                <a:latin typeface="Monaco"/>
              </a:rPr>
              <a:t>int</a:t>
            </a:r>
            <a:r>
              <a:rPr lang="it-IT" dirty="0">
                <a:solidFill>
                  <a:srgbClr val="000000"/>
                </a:solidFill>
                <a:latin typeface="Monaco"/>
              </a:rPr>
              <a:t>&gt; ());</a:t>
            </a:r>
          </a:p>
          <a:p>
            <a:pPr marL="0" indent="0">
              <a:buNone/>
            </a:pPr>
            <a:r>
              <a:rPr lang="it-IT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it-IT" dirty="0">
                <a:solidFill>
                  <a:srgbClr val="3F7F5F"/>
                </a:solidFill>
                <a:latin typeface="Monaco"/>
              </a:rPr>
              <a:t>// </a:t>
            </a:r>
            <a:r>
              <a:rPr lang="it-IT" dirty="0" err="1">
                <a:solidFill>
                  <a:srgbClr val="3F7F5F"/>
                </a:solidFill>
                <a:latin typeface="Monaco"/>
              </a:rPr>
              <a:t>sort</a:t>
            </a:r>
            <a:r>
              <a:rPr lang="it-IT" dirty="0">
                <a:solidFill>
                  <a:srgbClr val="3F7F5F"/>
                </a:solidFill>
                <a:latin typeface="Monaco"/>
              </a:rPr>
              <a:t> </a:t>
            </a:r>
            <a:r>
              <a:rPr lang="it-IT" dirty="0" err="1">
                <a:solidFill>
                  <a:srgbClr val="3F7F5F"/>
                </a:solidFill>
                <a:latin typeface="Monaco"/>
              </a:rPr>
              <a:t>numbers</a:t>
            </a:r>
            <a:r>
              <a:rPr lang="it-IT" dirty="0">
                <a:solidFill>
                  <a:srgbClr val="3F7F5F"/>
                </a:solidFill>
                <a:latin typeface="Monaco"/>
              </a:rPr>
              <a:t> in the </a:t>
            </a:r>
            <a:r>
              <a:rPr lang="it-IT" dirty="0" err="1">
                <a:solidFill>
                  <a:srgbClr val="3F7F5F"/>
                </a:solidFill>
                <a:latin typeface="Monaco"/>
              </a:rPr>
              <a:t>vector</a:t>
            </a:r>
            <a:endParaRPr lang="it-IT" dirty="0">
              <a:solidFill>
                <a:srgbClr val="3F7F5F"/>
              </a:solidFill>
              <a:latin typeface="Monaco"/>
            </a:endParaRPr>
          </a:p>
          <a:p>
            <a:pPr marL="0" indent="0">
              <a:buNone/>
            </a:pPr>
            <a:r>
              <a:rPr lang="it-IT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it-IT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it-IT" dirty="0">
                <a:solidFill>
                  <a:srgbClr val="000000"/>
                </a:solidFill>
                <a:latin typeface="Monaco"/>
              </a:rPr>
              <a:t>::</a:t>
            </a:r>
            <a:r>
              <a:rPr lang="it-IT" dirty="0" err="1">
                <a:solidFill>
                  <a:srgbClr val="000000"/>
                </a:solidFill>
                <a:latin typeface="Monaco"/>
              </a:rPr>
              <a:t>sort</a:t>
            </a:r>
            <a:r>
              <a:rPr lang="it-IT" dirty="0">
                <a:solidFill>
                  <a:srgbClr val="000000"/>
                </a:solidFill>
                <a:latin typeface="Monaco"/>
              </a:rPr>
              <a:t>(</a:t>
            </a:r>
            <a:r>
              <a:rPr lang="it-IT" dirty="0" err="1">
                <a:solidFill>
                  <a:srgbClr val="000000"/>
                </a:solidFill>
                <a:latin typeface="Monaco"/>
              </a:rPr>
              <a:t>numList.begin</a:t>
            </a:r>
            <a:r>
              <a:rPr lang="it-IT" dirty="0">
                <a:solidFill>
                  <a:srgbClr val="000000"/>
                </a:solidFill>
                <a:latin typeface="Monaco"/>
              </a:rPr>
              <a:t>(), </a:t>
            </a:r>
            <a:r>
              <a:rPr lang="it-IT" dirty="0" err="1">
                <a:solidFill>
                  <a:srgbClr val="000000"/>
                </a:solidFill>
                <a:latin typeface="Monaco"/>
              </a:rPr>
              <a:t>numList.end</a:t>
            </a:r>
            <a:r>
              <a:rPr lang="it-IT" dirty="0">
                <a:solidFill>
                  <a:srgbClr val="000000"/>
                </a:solidFill>
                <a:latin typeface="Monaco"/>
              </a:rPr>
              <a:t>(),</a:t>
            </a:r>
          </a:p>
          <a:p>
            <a:pPr marL="0" indent="0">
              <a:buNone/>
            </a:pPr>
            <a:r>
              <a:rPr lang="es-ES_tradnl" dirty="0">
                <a:solidFill>
                  <a:srgbClr val="000000"/>
                </a:solidFill>
                <a:latin typeface="Monaco"/>
              </a:rPr>
              <a:t>              </a:t>
            </a:r>
            <a:r>
              <a:rPr lang="es-ES_tradnl" b="1" dirty="0">
                <a:solidFill>
                  <a:srgbClr val="000000"/>
                </a:solidFill>
                <a:effectLst>
                  <a:glow rad="152400">
                    <a:srgbClr val="FFFF00">
                      <a:alpha val="75000"/>
                    </a:srgbClr>
                  </a:glow>
                </a:effectLst>
                <a:latin typeface="Monaco"/>
              </a:rPr>
              <a:t>[](</a:t>
            </a:r>
            <a:r>
              <a:rPr lang="es-ES_tradnl" b="1" dirty="0" err="1">
                <a:solidFill>
                  <a:srgbClr val="7F0055"/>
                </a:solidFill>
                <a:effectLst>
                  <a:glow rad="152400">
                    <a:srgbClr val="FFFF00">
                      <a:alpha val="75000"/>
                    </a:srgbClr>
                  </a:glow>
                </a:effectLst>
                <a:latin typeface="Monaco"/>
              </a:rPr>
              <a:t>int</a:t>
            </a:r>
            <a:r>
              <a:rPr lang="es-ES_tradnl" b="1" dirty="0">
                <a:solidFill>
                  <a:srgbClr val="000000"/>
                </a:solidFill>
                <a:effectLst>
                  <a:glow rad="152400">
                    <a:srgbClr val="FFFF00">
                      <a:alpha val="75000"/>
                    </a:srgbClr>
                  </a:glow>
                </a:effectLst>
                <a:latin typeface="Monaco"/>
              </a:rPr>
              <a:t> x, </a:t>
            </a:r>
            <a:r>
              <a:rPr lang="es-ES_tradnl" b="1" dirty="0" err="1">
                <a:solidFill>
                  <a:srgbClr val="7F0055"/>
                </a:solidFill>
                <a:effectLst>
                  <a:glow rad="152400">
                    <a:srgbClr val="FFFF00">
                      <a:alpha val="75000"/>
                    </a:srgbClr>
                  </a:glow>
                </a:effectLst>
                <a:latin typeface="Monaco"/>
              </a:rPr>
              <a:t>int</a:t>
            </a:r>
            <a:r>
              <a:rPr lang="es-ES_tradnl" b="1" dirty="0">
                <a:solidFill>
                  <a:srgbClr val="000000"/>
                </a:solidFill>
                <a:effectLst>
                  <a:glow rad="152400">
                    <a:srgbClr val="FFFF00">
                      <a:alpha val="75000"/>
                    </a:srgbClr>
                  </a:glow>
                </a:effectLst>
                <a:latin typeface="Monaco"/>
              </a:rPr>
              <a:t> y){ </a:t>
            </a:r>
            <a:r>
              <a:rPr lang="es-ES_tradnl" b="1" dirty="0" err="1">
                <a:solidFill>
                  <a:srgbClr val="7F0055"/>
                </a:solidFill>
                <a:effectLst>
                  <a:glow rad="152400">
                    <a:srgbClr val="FFFF00">
                      <a:alpha val="75000"/>
                    </a:srgbClr>
                  </a:glow>
                </a:effectLst>
                <a:latin typeface="Monaco"/>
              </a:rPr>
              <a:t>return</a:t>
            </a:r>
            <a:r>
              <a:rPr lang="es-ES_tradnl" b="1" dirty="0">
                <a:solidFill>
                  <a:srgbClr val="000000"/>
                </a:solidFill>
                <a:effectLst>
                  <a:glow rad="152400">
                    <a:srgbClr val="FFFF00">
                      <a:alpha val="75000"/>
                    </a:srgbClr>
                  </a:glow>
                </a:effectLst>
                <a:latin typeface="Monaco"/>
              </a:rPr>
              <a:t> y &lt; x; }</a:t>
            </a:r>
            <a:r>
              <a:rPr lang="es-ES_tradnl" dirty="0">
                <a:solidFill>
                  <a:srgbClr val="000000"/>
                </a:solidFill>
                <a:latin typeface="Monaco"/>
              </a:rPr>
              <a:t>);</a:t>
            </a:r>
          </a:p>
          <a:p>
            <a:pPr marL="0" indent="0">
              <a:buNone/>
            </a:pPr>
            <a:r>
              <a:rPr lang="es-ES_tradnl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s-ES_tradnl" dirty="0">
                <a:solidFill>
                  <a:srgbClr val="3F7F5F"/>
                </a:solidFill>
                <a:latin typeface="Monaco"/>
              </a:rPr>
              <a:t>// </a:t>
            </a:r>
            <a:r>
              <a:rPr lang="es-ES_tradnl" dirty="0" err="1">
                <a:solidFill>
                  <a:srgbClr val="3F7F5F"/>
                </a:solidFill>
                <a:latin typeface="Monaco"/>
              </a:rPr>
              <a:t>Copy</a:t>
            </a:r>
            <a:r>
              <a:rPr lang="es-ES_tradnl" dirty="0">
                <a:solidFill>
                  <a:srgbClr val="3F7F5F"/>
                </a:solidFill>
                <a:latin typeface="Monaco"/>
              </a:rPr>
              <a:t> </a:t>
            </a:r>
            <a:r>
              <a:rPr lang="es-ES_tradnl" dirty="0" err="1">
                <a:solidFill>
                  <a:srgbClr val="3F7F5F"/>
                </a:solidFill>
                <a:latin typeface="Monaco"/>
              </a:rPr>
              <a:t>only</a:t>
            </a:r>
            <a:r>
              <a:rPr lang="es-ES_tradnl" dirty="0">
                <a:solidFill>
                  <a:srgbClr val="3F7F5F"/>
                </a:solidFill>
                <a:latin typeface="Monaco"/>
              </a:rPr>
              <a:t> </a:t>
            </a:r>
            <a:r>
              <a:rPr lang="es-ES_tradnl" dirty="0" err="1">
                <a:solidFill>
                  <a:srgbClr val="3F7F5F"/>
                </a:solidFill>
                <a:latin typeface="Monaco"/>
              </a:rPr>
              <a:t>even</a:t>
            </a:r>
            <a:r>
              <a:rPr lang="es-ES_tradnl" dirty="0">
                <a:solidFill>
                  <a:srgbClr val="3F7F5F"/>
                </a:solidFill>
                <a:latin typeface="Monaco"/>
              </a:rPr>
              <a:t> </a:t>
            </a:r>
            <a:r>
              <a:rPr lang="es-ES_tradnl" dirty="0" err="1">
                <a:solidFill>
                  <a:srgbClr val="3F7F5F"/>
                </a:solidFill>
                <a:latin typeface="Monaco"/>
              </a:rPr>
              <a:t>numbers</a:t>
            </a:r>
            <a:r>
              <a:rPr lang="es-ES_tradnl" dirty="0">
                <a:solidFill>
                  <a:srgbClr val="3F7F5F"/>
                </a:solidFill>
                <a:latin typeface="Monaco"/>
              </a:rPr>
              <a:t> </a:t>
            </a:r>
          </a:p>
          <a:p>
            <a:pPr marL="0" indent="0">
              <a:buNone/>
            </a:pPr>
            <a:r>
              <a:rPr lang="es-ES_tradnl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s-ES_tradnl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s-ES_tradnl" dirty="0">
                <a:solidFill>
                  <a:srgbClr val="000000"/>
                </a:solidFill>
                <a:latin typeface="Monaco"/>
              </a:rPr>
              <a:t>::vector&lt;</a:t>
            </a:r>
            <a:r>
              <a:rPr lang="es-ES_tradnl" dirty="0" err="1">
                <a:solidFill>
                  <a:srgbClr val="7F0055"/>
                </a:solidFill>
                <a:latin typeface="Monaco"/>
              </a:rPr>
              <a:t>int</a:t>
            </a:r>
            <a:r>
              <a:rPr lang="es-ES_tradnl" dirty="0">
                <a:solidFill>
                  <a:srgbClr val="000000"/>
                </a:solidFill>
                <a:latin typeface="Monaco"/>
              </a:rPr>
              <a:t>&gt; </a:t>
            </a:r>
            <a:r>
              <a:rPr lang="es-ES_tradnl" dirty="0" err="1">
                <a:solidFill>
                  <a:srgbClr val="000000"/>
                </a:solidFill>
                <a:latin typeface="Monaco"/>
              </a:rPr>
              <a:t>evenNumList</a:t>
            </a:r>
            <a:r>
              <a:rPr lang="es-ES_tradnl" dirty="0">
                <a:solidFill>
                  <a:srgbClr val="000000"/>
                </a:solidFill>
                <a:latin typeface="Monaco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s-ES_tradnl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s-ES_tradnl" dirty="0">
                <a:solidFill>
                  <a:srgbClr val="000000"/>
                </a:solidFill>
                <a:latin typeface="Monaco"/>
              </a:rPr>
              <a:t>::</a:t>
            </a:r>
            <a:r>
              <a:rPr lang="es-ES_tradnl" dirty="0" err="1">
                <a:solidFill>
                  <a:srgbClr val="000000"/>
                </a:solidFill>
                <a:latin typeface="Monaco"/>
              </a:rPr>
              <a:t>copy_if</a:t>
            </a:r>
            <a:r>
              <a:rPr lang="es-ES_tradnl" dirty="0">
                <a:solidFill>
                  <a:srgbClr val="000000"/>
                </a:solidFill>
                <a:latin typeface="Monaco"/>
              </a:rPr>
              <a:t>(</a:t>
            </a:r>
            <a:r>
              <a:rPr lang="es-ES_tradnl" dirty="0" err="1">
                <a:solidFill>
                  <a:srgbClr val="000000"/>
                </a:solidFill>
                <a:latin typeface="Monaco"/>
              </a:rPr>
              <a:t>numList.begin</a:t>
            </a:r>
            <a:r>
              <a:rPr lang="es-ES_tradnl" dirty="0">
                <a:solidFill>
                  <a:srgbClr val="000000"/>
                </a:solidFill>
                <a:latin typeface="Monaco"/>
              </a:rPr>
              <a:t>(), </a:t>
            </a:r>
            <a:r>
              <a:rPr lang="es-ES_tradnl" dirty="0" err="1">
                <a:solidFill>
                  <a:srgbClr val="000000"/>
                </a:solidFill>
                <a:latin typeface="Monaco"/>
              </a:rPr>
              <a:t>numList.end</a:t>
            </a:r>
            <a:r>
              <a:rPr lang="es-ES_tradnl" dirty="0">
                <a:solidFill>
                  <a:srgbClr val="000000"/>
                </a:solidFill>
                <a:latin typeface="Monaco"/>
              </a:rPr>
              <a:t>(),</a:t>
            </a:r>
          </a:p>
          <a:p>
            <a:pPr marL="0" indent="0">
              <a:buNone/>
            </a:pPr>
            <a:r>
              <a:rPr lang="es-ES_tradnl" dirty="0">
                <a:solidFill>
                  <a:srgbClr val="000000"/>
                </a:solidFill>
                <a:latin typeface="Monaco"/>
              </a:rPr>
              <a:t>                 </a:t>
            </a:r>
            <a:r>
              <a:rPr lang="es-ES_tradnl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s-ES_tradnl" dirty="0">
                <a:solidFill>
                  <a:srgbClr val="000000"/>
                </a:solidFill>
                <a:latin typeface="Monaco"/>
              </a:rPr>
              <a:t>::</a:t>
            </a:r>
            <a:r>
              <a:rPr lang="es-ES_tradnl" dirty="0" err="1">
                <a:solidFill>
                  <a:srgbClr val="000000"/>
                </a:solidFill>
                <a:latin typeface="Monaco"/>
              </a:rPr>
              <a:t>back_inserter</a:t>
            </a:r>
            <a:r>
              <a:rPr lang="es-ES_tradnl" dirty="0">
                <a:solidFill>
                  <a:srgbClr val="000000"/>
                </a:solidFill>
                <a:latin typeface="Monaco"/>
              </a:rPr>
              <a:t>(</a:t>
            </a:r>
            <a:r>
              <a:rPr lang="es-ES_tradnl" dirty="0" err="1">
                <a:solidFill>
                  <a:srgbClr val="000000"/>
                </a:solidFill>
                <a:latin typeface="Monaco"/>
              </a:rPr>
              <a:t>evenNumList</a:t>
            </a:r>
            <a:r>
              <a:rPr lang="es-ES_tradnl" dirty="0">
                <a:solidFill>
                  <a:srgbClr val="000000"/>
                </a:solidFill>
                <a:latin typeface="Monaco"/>
              </a:rPr>
              <a:t>),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            </a:t>
            </a:r>
            <a:r>
              <a:rPr lang="en-US" dirty="0">
                <a:solidFill>
                  <a:srgbClr val="000000"/>
                </a:solidFill>
                <a:effectLst>
                  <a:glow rad="152400">
                    <a:srgbClr val="FFFF00">
                      <a:alpha val="75000"/>
                    </a:srgbClr>
                  </a:glow>
                </a:effectLst>
                <a:latin typeface="Monaco"/>
              </a:rPr>
              <a:t> </a:t>
            </a:r>
            <a:r>
              <a:rPr lang="en-US" b="1" dirty="0">
                <a:solidFill>
                  <a:srgbClr val="000000"/>
                </a:solidFill>
                <a:effectLst>
                  <a:glow rad="152400">
                    <a:srgbClr val="FFFF00">
                      <a:alpha val="75000"/>
                    </a:srgbClr>
                  </a:glow>
                </a:effectLst>
                <a:latin typeface="Monaco"/>
              </a:rPr>
              <a:t>[](</a:t>
            </a:r>
            <a:r>
              <a:rPr lang="en-US" b="1" dirty="0" err="1">
                <a:solidFill>
                  <a:srgbClr val="7F0055"/>
                </a:solidFill>
                <a:effectLst>
                  <a:glow rad="152400">
                    <a:srgbClr val="FFFF00">
                      <a:alpha val="75000"/>
                    </a:srgbClr>
                  </a:glow>
                </a:effectLst>
                <a:latin typeface="Monaco"/>
              </a:rPr>
              <a:t>int</a:t>
            </a:r>
            <a:r>
              <a:rPr lang="en-US" b="1" dirty="0">
                <a:solidFill>
                  <a:srgbClr val="000000"/>
                </a:solidFill>
                <a:effectLst>
                  <a:glow rad="152400">
                    <a:srgbClr val="FFFF00">
                      <a:alpha val="75000"/>
                    </a:srgbClr>
                  </a:glow>
                </a:effectLst>
                <a:latin typeface="Monaco"/>
              </a:rPr>
              <a:t> x){</a:t>
            </a:r>
            <a:r>
              <a:rPr lang="en-US" b="1" dirty="0">
                <a:solidFill>
                  <a:srgbClr val="7F0055"/>
                </a:solidFill>
                <a:effectLst>
                  <a:glow rad="152400">
                    <a:srgbClr val="FFFF00">
                      <a:alpha val="75000"/>
                    </a:srgbClr>
                  </a:glow>
                </a:effectLst>
                <a:latin typeface="Monaco"/>
              </a:rPr>
              <a:t>return</a:t>
            </a:r>
            <a:r>
              <a:rPr lang="en-US" b="1" dirty="0">
                <a:solidFill>
                  <a:srgbClr val="000000"/>
                </a:solidFill>
                <a:effectLst>
                  <a:glow rad="152400">
                    <a:srgbClr val="FFFF00">
                      <a:alpha val="75000"/>
                    </a:srgbClr>
                  </a:glow>
                </a:effectLst>
                <a:latin typeface="Monaco"/>
              </a:rPr>
              <a:t> x % 2 == 0; }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);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dirty="0">
                <a:solidFill>
                  <a:srgbClr val="3F7F5F"/>
                </a:solidFill>
                <a:latin typeface="Monaco"/>
              </a:rPr>
              <a:t>// Print "*"s for even numbers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for_each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evenNumList.begin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(),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evenNumList.end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(),</a:t>
            </a:r>
          </a:p>
          <a:p>
            <a:pPr marL="0" indent="0">
              <a:buNone/>
            </a:pPr>
            <a:r>
              <a:rPr lang="fr-FR" dirty="0">
                <a:solidFill>
                  <a:srgbClr val="000000"/>
                </a:solidFill>
                <a:latin typeface="Monaco"/>
              </a:rPr>
              <a:t>                  </a:t>
            </a:r>
            <a:r>
              <a:rPr lang="fr-FR" b="1" dirty="0">
                <a:solidFill>
                  <a:srgbClr val="000000"/>
                </a:solidFill>
                <a:effectLst>
                  <a:glow rad="114300">
                    <a:srgbClr val="FFFF00">
                      <a:alpha val="75000"/>
                    </a:srgbClr>
                  </a:glow>
                </a:effectLst>
                <a:latin typeface="Monaco"/>
              </a:rPr>
              <a:t>[](</a:t>
            </a:r>
            <a:r>
              <a:rPr lang="fr-FR" b="1" dirty="0" err="1">
                <a:solidFill>
                  <a:srgbClr val="7F0055"/>
                </a:solidFill>
                <a:effectLst>
                  <a:glow rad="114300">
                    <a:srgbClr val="FFFF00">
                      <a:alpha val="75000"/>
                    </a:srgbClr>
                  </a:glow>
                </a:effectLst>
                <a:latin typeface="Monaco"/>
              </a:rPr>
              <a:t>int</a:t>
            </a:r>
            <a:r>
              <a:rPr lang="fr-FR" b="1" dirty="0">
                <a:solidFill>
                  <a:srgbClr val="000000"/>
                </a:solidFill>
                <a:effectLst>
                  <a:glow rad="114300">
                    <a:srgbClr val="FFFF00">
                      <a:alpha val="75000"/>
                    </a:srgbClr>
                  </a:glow>
                </a:effectLst>
                <a:latin typeface="Monaco"/>
              </a:rPr>
              <a:t> i){</a:t>
            </a:r>
            <a:r>
              <a:rPr lang="fr-FR" b="1" dirty="0" err="1">
                <a:solidFill>
                  <a:srgbClr val="000000"/>
                </a:solidFill>
                <a:effectLst>
                  <a:glow rad="114300">
                    <a:srgbClr val="FFFF00">
                      <a:alpha val="75000"/>
                    </a:srgbClr>
                  </a:glow>
                </a:effectLst>
                <a:latin typeface="Monaco"/>
              </a:rPr>
              <a:t>std</a:t>
            </a:r>
            <a:r>
              <a:rPr lang="fr-FR" b="1" dirty="0">
                <a:solidFill>
                  <a:srgbClr val="000000"/>
                </a:solidFill>
                <a:effectLst>
                  <a:glow rad="114300">
                    <a:srgbClr val="FFFF00">
                      <a:alpha val="75000"/>
                    </a:srgbClr>
                  </a:glow>
                </a:effectLst>
                <a:latin typeface="Monaco"/>
              </a:rPr>
              <a:t>::cout &lt;&lt; </a:t>
            </a:r>
            <a:r>
              <a:rPr lang="fr-FR" b="1" dirty="0" err="1">
                <a:solidFill>
                  <a:srgbClr val="000000"/>
                </a:solidFill>
                <a:effectLst>
                  <a:glow rad="114300">
                    <a:srgbClr val="FFFF00">
                      <a:alpha val="75000"/>
                    </a:srgbClr>
                  </a:glow>
                </a:effectLst>
                <a:latin typeface="Monaco"/>
              </a:rPr>
              <a:t>std</a:t>
            </a:r>
            <a:r>
              <a:rPr lang="fr-FR" b="1" dirty="0">
                <a:solidFill>
                  <a:srgbClr val="000000"/>
                </a:solidFill>
                <a:effectLst>
                  <a:glow rad="114300">
                    <a:srgbClr val="FFFF00">
                      <a:alpha val="75000"/>
                    </a:srgbClr>
                  </a:glow>
                </a:effectLst>
                <a:latin typeface="Monaco"/>
              </a:rPr>
              <a:t>::</a:t>
            </a:r>
            <a:r>
              <a:rPr lang="fr-FR" b="1" dirty="0">
                <a:solidFill>
                  <a:srgbClr val="005032"/>
                </a:solidFill>
                <a:effectLst>
                  <a:glow rad="114300">
                    <a:srgbClr val="FFFF00">
                      <a:alpha val="75000"/>
                    </a:srgbClr>
                  </a:glow>
                </a:effectLst>
                <a:latin typeface="Monaco"/>
              </a:rPr>
              <a:t>string</a:t>
            </a:r>
            <a:r>
              <a:rPr lang="fr-FR" b="1" dirty="0">
                <a:solidFill>
                  <a:srgbClr val="000000"/>
                </a:solidFill>
                <a:effectLst>
                  <a:glow rad="114300">
                    <a:srgbClr val="FFFF00">
                      <a:alpha val="75000"/>
                    </a:srgbClr>
                  </a:glow>
                </a:effectLst>
                <a:latin typeface="Monaco"/>
              </a:rPr>
              <a:t>(i, </a:t>
            </a:r>
            <a:r>
              <a:rPr lang="fr-FR" b="1" dirty="0">
                <a:solidFill>
                  <a:srgbClr val="2A00FF"/>
                </a:solidFill>
                <a:effectLst>
                  <a:glow rad="114300">
                    <a:srgbClr val="FFFF00">
                      <a:alpha val="75000"/>
                    </a:srgbClr>
                  </a:glow>
                </a:effectLst>
                <a:latin typeface="Monaco"/>
              </a:rPr>
              <a:t>'*'</a:t>
            </a:r>
            <a:r>
              <a:rPr lang="fr-FR" b="1" dirty="0">
                <a:solidFill>
                  <a:srgbClr val="000000"/>
                </a:solidFill>
                <a:effectLst>
                  <a:glow rad="114300">
                    <a:srgbClr val="FFFF00">
                      <a:alpha val="75000"/>
                    </a:srgbClr>
                  </a:glow>
                </a:effectLst>
                <a:latin typeface="Monaco"/>
              </a:rPr>
              <a:t>) &lt;&lt; </a:t>
            </a:r>
            <a:r>
              <a:rPr lang="fr-FR" b="1" dirty="0" err="1">
                <a:solidFill>
                  <a:srgbClr val="000000"/>
                </a:solidFill>
                <a:effectLst>
                  <a:glow rad="114300">
                    <a:srgbClr val="FFFF00">
                      <a:alpha val="75000"/>
                    </a:srgbClr>
                  </a:glow>
                </a:effectLst>
                <a:latin typeface="Monaco"/>
              </a:rPr>
              <a:t>std</a:t>
            </a:r>
            <a:r>
              <a:rPr lang="fr-FR" b="1" dirty="0">
                <a:solidFill>
                  <a:srgbClr val="000000"/>
                </a:solidFill>
                <a:effectLst>
                  <a:glow rad="114300">
                    <a:srgbClr val="FFFF00">
                      <a:alpha val="75000"/>
                    </a:srgbClr>
                  </a:glow>
                </a:effectLst>
                <a:latin typeface="Monaco"/>
              </a:rPr>
              <a:t>::</a:t>
            </a:r>
            <a:r>
              <a:rPr lang="fr-FR" b="1" dirty="0" err="1">
                <a:solidFill>
                  <a:srgbClr val="642880"/>
                </a:solidFill>
                <a:effectLst>
                  <a:glow rad="114300">
                    <a:srgbClr val="FFFF00">
                      <a:alpha val="75000"/>
                    </a:srgbClr>
                  </a:glow>
                </a:effectLst>
                <a:latin typeface="Monaco"/>
              </a:rPr>
              <a:t>endl</a:t>
            </a:r>
            <a:r>
              <a:rPr lang="fr-FR" b="1" dirty="0">
                <a:solidFill>
                  <a:srgbClr val="000000"/>
                </a:solidFill>
                <a:effectLst>
                  <a:glow rad="114300">
                    <a:srgbClr val="FFFF00">
                      <a:alpha val="75000"/>
                    </a:srgbClr>
                  </a:glow>
                </a:effectLst>
                <a:latin typeface="Monaco"/>
              </a:rPr>
              <a:t>; }</a:t>
            </a:r>
            <a:r>
              <a:rPr lang="fr-FR" dirty="0">
                <a:solidFill>
                  <a:srgbClr val="000000"/>
                </a:solidFill>
                <a:latin typeface="Monaco"/>
              </a:rPr>
              <a:t>);</a:t>
            </a:r>
          </a:p>
          <a:p>
            <a:pPr marL="0" indent="0">
              <a:buNone/>
            </a:pPr>
            <a:r>
              <a:rPr lang="is-IS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is-IS" dirty="0">
                <a:solidFill>
                  <a:srgbClr val="7F0055"/>
                </a:solidFill>
                <a:latin typeface="Monaco"/>
              </a:rPr>
              <a:t>return</a:t>
            </a:r>
            <a:r>
              <a:rPr lang="is-IS" dirty="0">
                <a:solidFill>
                  <a:srgbClr val="000000"/>
                </a:solidFill>
                <a:latin typeface="Monaco"/>
              </a:rPr>
              <a:t> 0;</a:t>
            </a:r>
          </a:p>
          <a:p>
            <a:pPr marL="0" indent="0">
              <a:buNone/>
            </a:pPr>
            <a:r>
              <a:rPr lang="is-IS" dirty="0">
                <a:solidFill>
                  <a:srgbClr val="000000"/>
                </a:solidFill>
                <a:latin typeface="Monaco"/>
              </a:rPr>
              <a:t>}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53000" y="1265872"/>
            <a:ext cx="3962400" cy="1354217"/>
          </a:xfrm>
          <a:prstGeom prst="rect">
            <a:avLst/>
          </a:prstGeom>
          <a:solidFill>
            <a:srgbClr val="FFFFCC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Program output (user inputs in </a:t>
            </a:r>
            <a:r>
              <a:rPr lang="en-US" sz="1600" dirty="0" smtClean="0">
                <a:solidFill>
                  <a:srgbClr val="669933"/>
                </a:solidFill>
              </a:rPr>
              <a:t>green</a:t>
            </a:r>
            <a:r>
              <a:rPr lang="en-US" sz="1600" dirty="0" smtClean="0"/>
              <a:t>):</a:t>
            </a:r>
          </a:p>
          <a:p>
            <a:r>
              <a:rPr lang="en-US" sz="1600" b="1" dirty="0">
                <a:solidFill>
                  <a:srgbClr val="669933"/>
                </a:solidFill>
                <a:latin typeface="Courier New"/>
                <a:cs typeface="Courier New"/>
              </a:rPr>
              <a:t>5 4 6 1 3 2</a:t>
            </a:r>
          </a:p>
          <a:p>
            <a:r>
              <a:rPr lang="en-US" sz="1600" b="1" dirty="0">
                <a:latin typeface="Courier New"/>
                <a:cs typeface="Courier New"/>
              </a:rPr>
              <a:t>******</a:t>
            </a:r>
          </a:p>
          <a:p>
            <a:r>
              <a:rPr lang="en-US" sz="1600" b="1" dirty="0">
                <a:latin typeface="Courier New"/>
                <a:cs typeface="Courier New"/>
              </a:rPr>
              <a:t>****</a:t>
            </a:r>
          </a:p>
          <a:p>
            <a:r>
              <a:rPr lang="en-US" sz="1600" b="1" dirty="0">
                <a:latin typeface="Courier New"/>
                <a:cs typeface="Courier New"/>
              </a:rPr>
              <a:t>*</a:t>
            </a:r>
            <a:r>
              <a:rPr lang="en-US" sz="1600" b="1" dirty="0" smtClean="0">
                <a:latin typeface="Courier New"/>
                <a:cs typeface="Courier New"/>
              </a:rPr>
              <a:t>*</a:t>
            </a:r>
            <a:endParaRPr lang="en-US" sz="1600" b="1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Capture syntax for lambdas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capture clause in lambdas are used to refer to variables in scope of the lambda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[]</a:t>
            </a:r>
            <a:r>
              <a:rPr lang="en-US" dirty="0" smtClean="0"/>
              <a:t> : No variables defined in capture. Attempting to use any external variables in the lambda is an error.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[x, &amp;y, …]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x</a:t>
            </a:r>
            <a:r>
              <a:rPr lang="en-US" dirty="0" smtClean="0"/>
              <a:t> is captured by value, </a:t>
            </a:r>
            <a:r>
              <a:rPr lang="en-US" dirty="0" smtClean="0">
                <a:solidFill>
                  <a:srgbClr val="FF0000"/>
                </a:solidFill>
              </a:rPr>
              <a:t>y</a:t>
            </a:r>
            <a:r>
              <a:rPr lang="en-US" dirty="0" smtClean="0"/>
              <a:t> is captured by reference 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[&amp;]</a:t>
            </a:r>
            <a:r>
              <a:rPr lang="en-US" dirty="0" smtClean="0"/>
              <a:t> : any external variable is implicitly captured by reference if used 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[=]</a:t>
            </a:r>
            <a:r>
              <a:rPr lang="en-US" dirty="0" smtClean="0"/>
              <a:t> : any external variable is implicitly captured by value if used 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[&amp;, x, …]</a:t>
            </a:r>
            <a:r>
              <a:rPr lang="en-US" dirty="0" smtClean="0"/>
              <a:t> : </a:t>
            </a:r>
            <a:r>
              <a:rPr lang="en-US" dirty="0" smtClean="0">
                <a:solidFill>
                  <a:srgbClr val="FF0000"/>
                </a:solidFill>
              </a:rPr>
              <a:t>x</a:t>
            </a:r>
            <a:r>
              <a:rPr lang="en-US" dirty="0" smtClean="0"/>
              <a:t> is explicitly captured by value. Other variables will be captured by reference 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[=, &amp;z, …]</a:t>
            </a:r>
            <a:r>
              <a:rPr lang="en-US" dirty="0" smtClean="0"/>
              <a:t> : </a:t>
            </a:r>
            <a:r>
              <a:rPr lang="en-US" dirty="0" smtClean="0">
                <a:solidFill>
                  <a:srgbClr val="FF0000"/>
                </a:solidFill>
              </a:rPr>
              <a:t>z</a:t>
            </a:r>
            <a:r>
              <a:rPr lang="en-US" dirty="0" smtClean="0"/>
              <a:t> is explicitly captured by reference. Other variables will be captured by value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Stream &amp; File I/O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C++ provides streams for reading and writing data to text files</a:t>
            </a:r>
          </a:p>
          <a:p>
            <a:pPr lvl="1"/>
            <a:r>
              <a:rPr lang="en-US" dirty="0" smtClean="0"/>
              <a:t>Most of the file I/O we will do in this course will be text I/O</a:t>
            </a:r>
          </a:p>
          <a:p>
            <a:pPr lvl="1"/>
            <a:r>
              <a:rPr lang="en-US" dirty="0" smtClean="0"/>
              <a:t>Streams can also be used for binary I/O</a:t>
            </a:r>
          </a:p>
          <a:p>
            <a:r>
              <a:rPr lang="en-US" dirty="0" smtClean="0"/>
              <a:t>File streams are similar in philosophy and usage as </a:t>
            </a:r>
            <a:r>
              <a:rPr lang="en-US" dirty="0" err="1" smtClean="0">
                <a:latin typeface="Courier New"/>
                <a:cs typeface="Courier New"/>
              </a:rPr>
              <a:t>std</a:t>
            </a:r>
            <a:r>
              <a:rPr lang="en-US" dirty="0" smtClean="0">
                <a:latin typeface="Courier New"/>
                <a:cs typeface="Courier New"/>
              </a:rPr>
              <a:t>::</a:t>
            </a:r>
            <a:r>
              <a:rPr lang="en-US" dirty="0" err="1" smtClean="0">
                <a:latin typeface="Courier New"/>
                <a:cs typeface="Courier New"/>
              </a:rPr>
              <a:t>cin</a:t>
            </a:r>
            <a:r>
              <a:rPr lang="en-US" dirty="0" smtClean="0"/>
              <a:t> and </a:t>
            </a:r>
            <a:r>
              <a:rPr lang="en-US" dirty="0" err="1" smtClean="0">
                <a:latin typeface="Courier New"/>
                <a:cs typeface="Courier New"/>
              </a:rPr>
              <a:t>std</a:t>
            </a:r>
            <a:r>
              <a:rPr lang="en-US" dirty="0" smtClean="0">
                <a:latin typeface="Courier New"/>
                <a:cs typeface="Courier New"/>
              </a:rPr>
              <a:t>::</a:t>
            </a:r>
            <a:r>
              <a:rPr lang="en-US" dirty="0" err="1" smtClean="0">
                <a:latin typeface="Courier New"/>
                <a:cs typeface="Courier New"/>
              </a:rPr>
              <a:t>cout</a:t>
            </a:r>
            <a:endParaRPr lang="en-US" dirty="0" smtClean="0">
              <a:latin typeface="Courier New"/>
              <a:cs typeface="Courier New"/>
            </a:endParaRPr>
          </a:p>
          <a:p>
            <a:pPr lvl="1"/>
            <a:r>
              <a:rPr lang="en-US" dirty="0" smtClean="0"/>
              <a:t>All the operations on standard streams and file streams have comparable results</a:t>
            </a:r>
          </a:p>
          <a:p>
            <a:r>
              <a:rPr lang="en-US" dirty="0" smtClean="0"/>
              <a:t>Different file streams are provided for different operations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>
                <a:latin typeface="Courier New"/>
                <a:cs typeface="Courier New"/>
              </a:rPr>
              <a:t>std</a:t>
            </a:r>
            <a:r>
              <a:rPr lang="en-US" dirty="0" smtClean="0">
                <a:latin typeface="Courier New"/>
                <a:cs typeface="Courier New"/>
              </a:rPr>
              <a:t>::</a:t>
            </a:r>
            <a:r>
              <a:rPr lang="en-US" dirty="0" err="1" smtClean="0">
                <a:latin typeface="Courier New"/>
                <a:cs typeface="Courier New"/>
              </a:rPr>
              <a:t>ifstream</a:t>
            </a:r>
            <a:r>
              <a:rPr lang="en-US" dirty="0" smtClean="0"/>
              <a:t> for input files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>
                <a:latin typeface="Courier New"/>
                <a:cs typeface="Courier New"/>
              </a:rPr>
              <a:t>std</a:t>
            </a:r>
            <a:r>
              <a:rPr lang="en-US" dirty="0" smtClean="0">
                <a:latin typeface="Courier New"/>
                <a:cs typeface="Courier New"/>
              </a:rPr>
              <a:t>::</a:t>
            </a:r>
            <a:r>
              <a:rPr lang="en-US" dirty="0" err="1" smtClean="0">
                <a:latin typeface="Courier New"/>
                <a:cs typeface="Courier New"/>
              </a:rPr>
              <a:t>ostream</a:t>
            </a:r>
            <a:r>
              <a:rPr lang="en-US" dirty="0" smtClean="0"/>
              <a:t> for output files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>
                <a:latin typeface="Courier New"/>
                <a:cs typeface="Courier New"/>
              </a:rPr>
              <a:t>std</a:t>
            </a:r>
            <a:r>
              <a:rPr lang="en-US" dirty="0" smtClean="0">
                <a:latin typeface="Courier New"/>
                <a:cs typeface="Courier New"/>
              </a:rPr>
              <a:t>::</a:t>
            </a:r>
            <a:r>
              <a:rPr lang="en-US" dirty="0" err="1" smtClean="0">
                <a:latin typeface="Courier New"/>
                <a:cs typeface="Courier New"/>
              </a:rPr>
              <a:t>fstream</a:t>
            </a:r>
            <a:r>
              <a:rPr lang="en-US" dirty="0" smtClean="0"/>
              <a:t> for I/O files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885753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hierarchy for I/O streams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29000" y="1371600"/>
            <a:ext cx="25908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ios_base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429000" y="2057400"/>
            <a:ext cx="25908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ios</a:t>
            </a:r>
            <a:endParaRPr lang="en-US" dirty="0"/>
          </a:p>
        </p:txBody>
      </p:sp>
      <p:cxnSp>
        <p:nvCxnSpPr>
          <p:cNvPr id="7" name="Straight Arrow Connector 6"/>
          <p:cNvCxnSpPr>
            <a:stCxn id="5" idx="0"/>
            <a:endCxn id="4" idx="2"/>
          </p:cNvCxnSpPr>
          <p:nvPr/>
        </p:nvCxnSpPr>
        <p:spPr>
          <a:xfrm flipV="1">
            <a:off x="4724400" y="1740932"/>
            <a:ext cx="0" cy="3164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371600" y="3108513"/>
            <a:ext cx="19812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istream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819400" y="4267200"/>
            <a:ext cx="1676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ifstream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" y="4267200"/>
            <a:ext cx="1676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istringstream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867400" y="3108513"/>
            <a:ext cx="19812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o</a:t>
            </a:r>
            <a:r>
              <a:rPr lang="en-US" dirty="0" err="1" smtClean="0"/>
              <a:t>stream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239000" y="4267200"/>
            <a:ext cx="1676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ostringstream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724400" y="4267200"/>
            <a:ext cx="1676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ofstream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953000" y="5715000"/>
            <a:ext cx="8382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cout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438900" y="5715000"/>
            <a:ext cx="8382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cerr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848600" y="5715000"/>
            <a:ext cx="8382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clog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943100" y="4953000"/>
            <a:ext cx="8382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cin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8" idx="0"/>
            <a:endCxn id="8" idx="2"/>
          </p:cNvCxnSpPr>
          <p:nvPr/>
        </p:nvCxnSpPr>
        <p:spPr>
          <a:xfrm flipV="1">
            <a:off x="2362200" y="3489513"/>
            <a:ext cx="0" cy="14634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6" idx="0"/>
            <a:endCxn id="12" idx="2"/>
          </p:cNvCxnSpPr>
          <p:nvPr/>
        </p:nvCxnSpPr>
        <p:spPr>
          <a:xfrm flipV="1">
            <a:off x="6858000" y="3489513"/>
            <a:ext cx="0" cy="22254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15" idx="0"/>
            <a:endCxn id="17" idx="0"/>
          </p:cNvCxnSpPr>
          <p:nvPr/>
        </p:nvCxnSpPr>
        <p:spPr>
          <a:xfrm rot="5400000" flipH="1" flipV="1">
            <a:off x="6819900" y="4267200"/>
            <a:ext cx="12700" cy="2895600"/>
          </a:xfrm>
          <a:prstGeom prst="bentConnector3">
            <a:avLst>
              <a:gd name="adj1" fmla="val 2647064"/>
            </a:avLst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14" idx="0"/>
            <a:endCxn id="13" idx="0"/>
          </p:cNvCxnSpPr>
          <p:nvPr/>
        </p:nvCxnSpPr>
        <p:spPr>
          <a:xfrm rot="5400000" flipH="1" flipV="1">
            <a:off x="6819900" y="3009900"/>
            <a:ext cx="12700" cy="2514600"/>
          </a:xfrm>
          <a:prstGeom prst="bentConnector3">
            <a:avLst>
              <a:gd name="adj1" fmla="val 1800000"/>
            </a:avLst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stCxn id="10" idx="0"/>
            <a:endCxn id="9" idx="0"/>
          </p:cNvCxnSpPr>
          <p:nvPr/>
        </p:nvCxnSpPr>
        <p:spPr>
          <a:xfrm rot="5400000" flipH="1" flipV="1">
            <a:off x="2362200" y="2971800"/>
            <a:ext cx="12700" cy="2590800"/>
          </a:xfrm>
          <a:prstGeom prst="bentConnector3">
            <a:avLst>
              <a:gd name="adj1" fmla="val 1800000"/>
            </a:avLst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/>
          <p:nvPr/>
        </p:nvCxnSpPr>
        <p:spPr>
          <a:xfrm rot="5400000" flipH="1" flipV="1">
            <a:off x="3183360" y="1605573"/>
            <a:ext cx="719881" cy="23622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/>
          <p:nvPr/>
        </p:nvCxnSpPr>
        <p:spPr>
          <a:xfrm rot="16200000" flipV="1">
            <a:off x="5469360" y="1681773"/>
            <a:ext cx="643681" cy="2133600"/>
          </a:xfrm>
          <a:prstGeom prst="bentConnector3">
            <a:avLst>
              <a:gd name="adj1" fmla="val 44429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819400" y="5715000"/>
            <a:ext cx="1676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fstream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3617258" y="3108513"/>
            <a:ext cx="19812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iostream</a:t>
            </a:r>
            <a:endParaRPr lang="en-US" dirty="0"/>
          </a:p>
        </p:txBody>
      </p:sp>
      <p:cxnSp>
        <p:nvCxnSpPr>
          <p:cNvPr id="42" name="Straight Arrow Connector 41"/>
          <p:cNvCxnSpPr>
            <a:stCxn id="41" idx="1"/>
            <a:endCxn id="8" idx="3"/>
          </p:cNvCxnSpPr>
          <p:nvPr/>
        </p:nvCxnSpPr>
        <p:spPr>
          <a:xfrm flipH="1">
            <a:off x="3352800" y="3299013"/>
            <a:ext cx="26445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41" idx="3"/>
            <a:endCxn id="12" idx="1"/>
          </p:cNvCxnSpPr>
          <p:nvPr/>
        </p:nvCxnSpPr>
        <p:spPr>
          <a:xfrm>
            <a:off x="5598458" y="3299013"/>
            <a:ext cx="26894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40" idx="0"/>
            <a:endCxn id="9" idx="2"/>
          </p:cNvCxnSpPr>
          <p:nvPr/>
        </p:nvCxnSpPr>
        <p:spPr>
          <a:xfrm flipV="1">
            <a:off x="3657600" y="4648200"/>
            <a:ext cx="0" cy="1066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lbow Connector 57"/>
          <p:cNvCxnSpPr>
            <a:stCxn id="40" idx="0"/>
            <a:endCxn id="14" idx="2"/>
          </p:cNvCxnSpPr>
          <p:nvPr/>
        </p:nvCxnSpPr>
        <p:spPr>
          <a:xfrm rot="5400000" flipH="1" flipV="1">
            <a:off x="4076700" y="4229100"/>
            <a:ext cx="1066800" cy="19050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Initializing Arrays</a:t>
            </a:r>
          </a:p>
        </p:txBody>
      </p:sp>
      <p:sp>
        <p:nvSpPr>
          <p:cNvPr id="41986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990600"/>
          </a:xfrm>
        </p:spPr>
        <p:txBody>
          <a:bodyPr/>
          <a:lstStyle/>
          <a:p>
            <a:r>
              <a:rPr lang="en-US" sz="2800">
                <a:latin typeface="Arial" charset="0"/>
              </a:rPr>
              <a:t>Arrays can be initialized by specifying an initializer list:</a:t>
            </a:r>
          </a:p>
        </p:txBody>
      </p:sp>
      <p:sp>
        <p:nvSpPr>
          <p:cNvPr id="41987" name="Text Box 4"/>
          <p:cNvSpPr txBox="1">
            <a:spLocks noChangeArrowheads="1"/>
          </p:cNvSpPr>
          <p:nvPr/>
        </p:nvSpPr>
        <p:spPr bwMode="auto">
          <a:xfrm>
            <a:off x="762000" y="2362200"/>
            <a:ext cx="7848600" cy="4619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CC0099"/>
                </a:solidFill>
              </a:rPr>
              <a:t>int</a:t>
            </a:r>
            <a:r>
              <a:rPr lang="en-US"/>
              <a:t> value[] = {1, 2, 3, 4, 5};  </a:t>
            </a:r>
            <a:r>
              <a:rPr lang="en-US">
                <a:solidFill>
                  <a:srgbClr val="006600"/>
                </a:solidFill>
              </a:rPr>
              <a:t>/* Array of 5 integers */</a:t>
            </a:r>
          </a:p>
        </p:txBody>
      </p:sp>
      <p:sp>
        <p:nvSpPr>
          <p:cNvPr id="41988" name="Content Placeholder 2"/>
          <p:cNvSpPr txBox="1">
            <a:spLocks/>
          </p:cNvSpPr>
          <p:nvPr/>
        </p:nvSpPr>
        <p:spPr bwMode="auto">
          <a:xfrm>
            <a:off x="152400" y="3200400"/>
            <a:ext cx="8763000" cy="229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8001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sz="2800" dirty="0"/>
              <a:t>A C-string is nothing but an array of characters!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sz="2800" dirty="0"/>
              <a:t>However, an implicit </a:t>
            </a:r>
            <a:r>
              <a:rPr lang="ja-JP" altLang="en-US" sz="2800" dirty="0">
                <a:solidFill>
                  <a:srgbClr val="FF0000"/>
                </a:solidFill>
              </a:rPr>
              <a:t>‘</a:t>
            </a:r>
            <a:r>
              <a:rPr lang="en-US" altLang="ja-JP" sz="2800" dirty="0">
                <a:solidFill>
                  <a:srgbClr val="FF0000"/>
                </a:solidFill>
              </a:rPr>
              <a:t>\0</a:t>
            </a:r>
            <a:r>
              <a:rPr lang="ja-JP" altLang="en-US" sz="2800" dirty="0">
                <a:solidFill>
                  <a:srgbClr val="FF0000"/>
                </a:solidFill>
              </a:rPr>
              <a:t>’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(ASCII </a:t>
            </a:r>
            <a:r>
              <a:rPr lang="en-US" altLang="ja-JP" sz="2800" dirty="0"/>
              <a:t>code zero) character is inserted at the end of the string. Therefore the following string actually occupies </a:t>
            </a:r>
            <a:r>
              <a:rPr lang="en-US" altLang="ja-JP" sz="2800" dirty="0">
                <a:solidFill>
                  <a:srgbClr val="FF0000"/>
                </a:solidFill>
              </a:rPr>
              <a:t>6 bytes</a:t>
            </a:r>
            <a:r>
              <a:rPr lang="en-US" altLang="ja-JP" sz="2800" dirty="0"/>
              <a:t> of memory!</a:t>
            </a:r>
            <a:endParaRPr lang="en-US" sz="2800" dirty="0"/>
          </a:p>
        </p:txBody>
      </p:sp>
      <p:sp>
        <p:nvSpPr>
          <p:cNvPr id="41989" name="Text Box 4"/>
          <p:cNvSpPr txBox="1">
            <a:spLocks noChangeArrowheads="1"/>
          </p:cNvSpPr>
          <p:nvPr/>
        </p:nvSpPr>
        <p:spPr bwMode="auto">
          <a:xfrm>
            <a:off x="762000" y="5715000"/>
            <a:ext cx="7848600" cy="4619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CC0099"/>
                </a:solidFill>
              </a:rPr>
              <a:t>char </a:t>
            </a:r>
            <a:r>
              <a:rPr lang="en-US"/>
              <a:t>name[] = </a:t>
            </a:r>
            <a:r>
              <a:rPr lang="ja-JP" altLang="en-US">
                <a:solidFill>
                  <a:schemeClr val="accent2"/>
                </a:solidFill>
              </a:rPr>
              <a:t>“</a:t>
            </a:r>
            <a:r>
              <a:rPr lang="en-US" altLang="ja-JP">
                <a:solidFill>
                  <a:schemeClr val="accent2"/>
                </a:solidFill>
              </a:rPr>
              <a:t>raodm</a:t>
            </a:r>
            <a:r>
              <a:rPr lang="ja-JP" altLang="en-US">
                <a:solidFill>
                  <a:schemeClr val="accent2"/>
                </a:solidFill>
              </a:rPr>
              <a:t>”</a:t>
            </a:r>
            <a:r>
              <a:rPr lang="en-US" altLang="ja-JP"/>
              <a:t>;</a:t>
            </a:r>
            <a:endParaRPr lang="en-US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913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Stream example:</a:t>
            </a:r>
            <a:br>
              <a:rPr lang="en-US" dirty="0" smtClean="0"/>
            </a:br>
            <a:r>
              <a:rPr lang="en-US" dirty="0" smtClean="0"/>
              <a:t>Copy a text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D9D9D9"/>
          </a:solidFill>
          <a:ln>
            <a:solidFill>
              <a:srgbClr val="000000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7F0055"/>
                </a:solidFill>
                <a:latin typeface="Monaco"/>
              </a:rPr>
              <a:t>#include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b="1" dirty="0">
                <a:solidFill>
                  <a:srgbClr val="2A00FF"/>
                </a:solidFill>
                <a:latin typeface="Monaco"/>
              </a:rPr>
              <a:t>&lt;</a:t>
            </a:r>
            <a:r>
              <a:rPr lang="en-US" b="1" dirty="0" err="1">
                <a:solidFill>
                  <a:srgbClr val="2A00FF"/>
                </a:solidFill>
                <a:latin typeface="Monaco"/>
              </a:rPr>
              <a:t>fstream</a:t>
            </a:r>
            <a:r>
              <a:rPr lang="en-US" b="1" dirty="0">
                <a:solidFill>
                  <a:srgbClr val="2A00FF"/>
                </a:solidFill>
                <a:latin typeface="Monaco"/>
              </a:rPr>
              <a:t>&gt;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7F0055"/>
                </a:solidFill>
                <a:latin typeface="Monaco"/>
              </a:rPr>
              <a:t>#include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b="1" dirty="0">
                <a:solidFill>
                  <a:srgbClr val="2A00FF"/>
                </a:solidFill>
                <a:latin typeface="Monaco"/>
              </a:rPr>
              <a:t>&lt;string&gt;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7F0055"/>
                </a:solidFill>
                <a:latin typeface="Monaco"/>
              </a:rPr>
              <a:t>#include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b="1" dirty="0">
                <a:solidFill>
                  <a:srgbClr val="2A00FF"/>
                </a:solidFill>
                <a:latin typeface="Monaco"/>
              </a:rPr>
              <a:t>&lt;</a:t>
            </a:r>
            <a:r>
              <a:rPr lang="en-US" b="1" dirty="0" err="1">
                <a:solidFill>
                  <a:srgbClr val="2A00FF"/>
                </a:solidFill>
                <a:latin typeface="Monaco"/>
              </a:rPr>
              <a:t>iostream</a:t>
            </a:r>
            <a:r>
              <a:rPr lang="en-US" b="1" dirty="0">
                <a:solidFill>
                  <a:srgbClr val="2A00FF"/>
                </a:solidFill>
                <a:latin typeface="Monaco"/>
              </a:rPr>
              <a:t>&gt;</a:t>
            </a:r>
          </a:p>
          <a:p>
            <a:pPr marL="0" indent="0">
              <a:buNone/>
            </a:pPr>
            <a:endParaRPr lang="en-US" dirty="0">
              <a:latin typeface="Monaco"/>
            </a:endParaRPr>
          </a:p>
          <a:p>
            <a:pPr marL="0" indent="0">
              <a:buNone/>
            </a:pPr>
            <a:r>
              <a:rPr lang="en-US" b="1" dirty="0" err="1">
                <a:solidFill>
                  <a:srgbClr val="7F0055"/>
                </a:solidFill>
                <a:latin typeface="Monaco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main() {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dirty="0" err="1">
                <a:solidFill>
                  <a:srgbClr val="005032"/>
                </a:solidFill>
                <a:latin typeface="Monaco"/>
              </a:rPr>
              <a:t>ifstream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inFile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(</a:t>
            </a:r>
            <a:r>
              <a:rPr lang="en-US" dirty="0">
                <a:solidFill>
                  <a:srgbClr val="2A00FF"/>
                </a:solidFill>
                <a:latin typeface="Monaco"/>
              </a:rPr>
              <a:t>"</a:t>
            </a:r>
            <a:r>
              <a:rPr lang="en-US" dirty="0" err="1">
                <a:solidFill>
                  <a:srgbClr val="2A00FF"/>
                </a:solidFill>
                <a:latin typeface="Monaco"/>
              </a:rPr>
              <a:t>input.txt</a:t>
            </a:r>
            <a:r>
              <a:rPr lang="en-US" dirty="0">
                <a:solidFill>
                  <a:srgbClr val="2A00FF"/>
                </a:solidFill>
                <a:latin typeface="Monaco"/>
              </a:rPr>
              <a:t>"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);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Monaco"/>
              </a:rPr>
              <a:t>if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(!</a:t>
            </a:r>
            <a:r>
              <a:rPr lang="en-US" b="1" dirty="0" err="1">
                <a:solidFill>
                  <a:srgbClr val="000000"/>
                </a:solidFill>
                <a:latin typeface="Monaco"/>
              </a:rPr>
              <a:t>inFile.good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()) {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   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cerr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&lt;&lt; </a:t>
            </a:r>
            <a:r>
              <a:rPr lang="en-US" dirty="0">
                <a:solidFill>
                  <a:srgbClr val="2A00FF"/>
                </a:solidFill>
                <a:latin typeface="Monaco"/>
              </a:rPr>
              <a:t>"Unable to read </a:t>
            </a:r>
            <a:r>
              <a:rPr lang="en-US" dirty="0" err="1">
                <a:solidFill>
                  <a:srgbClr val="2A00FF"/>
                </a:solidFill>
                <a:latin typeface="Monaco"/>
              </a:rPr>
              <a:t>input.txt</a:t>
            </a:r>
            <a:r>
              <a:rPr lang="en-US" dirty="0">
                <a:solidFill>
                  <a:srgbClr val="2A00FF"/>
                </a:solidFill>
                <a:latin typeface="Monaco"/>
              </a:rPr>
              <a:t>\n"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;</a:t>
            </a:r>
          </a:p>
          <a:p>
            <a:pPr marL="0" indent="0">
              <a:buNone/>
            </a:pPr>
            <a:r>
              <a:rPr lang="is-IS" dirty="0">
                <a:solidFill>
                  <a:srgbClr val="000000"/>
                </a:solidFill>
                <a:latin typeface="Monaco"/>
              </a:rPr>
              <a:t>        </a:t>
            </a:r>
            <a:r>
              <a:rPr lang="is-IS" b="1" dirty="0">
                <a:solidFill>
                  <a:srgbClr val="7F0055"/>
                </a:solidFill>
                <a:latin typeface="Monaco"/>
              </a:rPr>
              <a:t>return</a:t>
            </a:r>
            <a:r>
              <a:rPr lang="is-IS" b="1" dirty="0">
                <a:solidFill>
                  <a:srgbClr val="000000"/>
                </a:solidFill>
                <a:latin typeface="Monaco"/>
              </a:rPr>
              <a:t> 1;</a:t>
            </a:r>
          </a:p>
          <a:p>
            <a:pPr marL="0" indent="0">
              <a:buNone/>
            </a:pPr>
            <a:r>
              <a:rPr lang="is-IS" dirty="0">
                <a:solidFill>
                  <a:srgbClr val="000000"/>
                </a:solidFill>
                <a:latin typeface="Monaco"/>
              </a:rPr>
              <a:t>    }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dirty="0" err="1">
                <a:solidFill>
                  <a:srgbClr val="005032"/>
                </a:solidFill>
                <a:latin typeface="Monaco"/>
              </a:rPr>
              <a:t>ofstream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outFile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(</a:t>
            </a:r>
            <a:r>
              <a:rPr lang="en-US" dirty="0">
                <a:solidFill>
                  <a:srgbClr val="2A00FF"/>
                </a:solidFill>
                <a:latin typeface="Monaco"/>
              </a:rPr>
              <a:t>"</a:t>
            </a:r>
            <a:r>
              <a:rPr lang="en-US" dirty="0" err="1">
                <a:solidFill>
                  <a:srgbClr val="2A00FF"/>
                </a:solidFill>
                <a:latin typeface="Monaco"/>
              </a:rPr>
              <a:t>output.txt</a:t>
            </a:r>
            <a:r>
              <a:rPr lang="en-US" dirty="0">
                <a:solidFill>
                  <a:srgbClr val="2A00FF"/>
                </a:solidFill>
                <a:latin typeface="Monaco"/>
              </a:rPr>
              <a:t>"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);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dirty="0">
                <a:solidFill>
                  <a:srgbClr val="005032"/>
                </a:solidFill>
                <a:latin typeface="Monaco"/>
              </a:rPr>
              <a:t>string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line;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Monaco"/>
              </a:rPr>
              <a:t>while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(</a:t>
            </a:r>
            <a:r>
              <a:rPr lang="en-US" b="1" dirty="0" err="1">
                <a:solidFill>
                  <a:srgbClr val="000000"/>
                </a:solidFill>
                <a:latin typeface="Monaco"/>
              </a:rPr>
              <a:t>getline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(</a:t>
            </a:r>
            <a:r>
              <a:rPr lang="en-US" b="1" dirty="0" err="1">
                <a:solidFill>
                  <a:srgbClr val="000000"/>
                </a:solidFill>
                <a:latin typeface="Monaco"/>
              </a:rPr>
              <a:t>inFile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, line)) {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   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outFile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&lt;&lt; line &lt;&lt;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endl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;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}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inFile.close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();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outFile.close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();</a:t>
            </a:r>
          </a:p>
          <a:p>
            <a:pPr marL="0" indent="0">
              <a:buNone/>
            </a:pPr>
            <a:r>
              <a:rPr lang="is-IS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is-IS" b="1" dirty="0">
                <a:solidFill>
                  <a:srgbClr val="7F0055"/>
                </a:solidFill>
                <a:latin typeface="Monaco"/>
              </a:rPr>
              <a:t>return</a:t>
            </a:r>
            <a:r>
              <a:rPr lang="is-IS" b="1" dirty="0">
                <a:solidFill>
                  <a:srgbClr val="000000"/>
                </a:solidFill>
                <a:latin typeface="Monaco"/>
              </a:rPr>
              <a:t> 0;</a:t>
            </a:r>
          </a:p>
          <a:p>
            <a:pPr marL="0" indent="0">
              <a:buNone/>
            </a:pPr>
            <a:r>
              <a:rPr lang="is-IS" dirty="0">
                <a:solidFill>
                  <a:srgbClr val="000000"/>
                </a:solidFill>
                <a:latin typeface="Monaco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744210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Iterators with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D9D9D9"/>
          </a:solidFill>
          <a:ln>
            <a:solidFill>
              <a:srgbClr val="000000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7F0055"/>
                </a:solidFill>
                <a:latin typeface="Monaco"/>
              </a:rPr>
              <a:t>#</a:t>
            </a:r>
            <a:r>
              <a:rPr lang="en-US" dirty="0">
                <a:solidFill>
                  <a:srgbClr val="7F0055"/>
                </a:solidFill>
                <a:latin typeface="Monaco"/>
              </a:rPr>
              <a:t>include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dirty="0">
                <a:solidFill>
                  <a:srgbClr val="2A00FF"/>
                </a:solidFill>
                <a:latin typeface="Monaco"/>
              </a:rPr>
              <a:t>&lt;</a:t>
            </a:r>
            <a:r>
              <a:rPr lang="en-US" dirty="0" err="1">
                <a:solidFill>
                  <a:srgbClr val="2A00FF"/>
                </a:solidFill>
                <a:latin typeface="Monaco"/>
              </a:rPr>
              <a:t>fstream</a:t>
            </a:r>
            <a:r>
              <a:rPr lang="en-US" dirty="0">
                <a:solidFill>
                  <a:srgbClr val="2A00FF"/>
                </a:solidFill>
                <a:latin typeface="Monaco"/>
              </a:rPr>
              <a:t>&gt;</a:t>
            </a:r>
          </a:p>
          <a:p>
            <a:pPr marL="0" indent="0">
              <a:buNone/>
            </a:pPr>
            <a:r>
              <a:rPr lang="en-US" dirty="0">
                <a:solidFill>
                  <a:srgbClr val="7F0055"/>
                </a:solidFill>
                <a:latin typeface="Monaco"/>
              </a:rPr>
              <a:t>#include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dirty="0">
                <a:solidFill>
                  <a:srgbClr val="2A00FF"/>
                </a:solidFill>
                <a:latin typeface="Monaco"/>
              </a:rPr>
              <a:t>&lt;vector&gt;</a:t>
            </a:r>
          </a:p>
          <a:p>
            <a:pPr marL="0" indent="0">
              <a:buNone/>
            </a:pPr>
            <a:r>
              <a:rPr lang="en-US" dirty="0">
                <a:solidFill>
                  <a:srgbClr val="7F0055"/>
                </a:solidFill>
                <a:latin typeface="Monaco"/>
              </a:rPr>
              <a:t>#include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dirty="0">
                <a:solidFill>
                  <a:srgbClr val="2A00FF"/>
                </a:solidFill>
                <a:latin typeface="Monaco"/>
              </a:rPr>
              <a:t>&lt;algorithm&gt;</a:t>
            </a:r>
          </a:p>
          <a:p>
            <a:pPr marL="0" indent="0">
              <a:buNone/>
            </a:pPr>
            <a:r>
              <a:rPr lang="en-US" dirty="0">
                <a:solidFill>
                  <a:srgbClr val="7F0055"/>
                </a:solidFill>
                <a:latin typeface="Monaco"/>
              </a:rPr>
              <a:t>#include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dirty="0">
                <a:solidFill>
                  <a:srgbClr val="2A00FF"/>
                </a:solidFill>
                <a:latin typeface="Monaco"/>
              </a:rPr>
              <a:t>&lt;iterator&gt;</a:t>
            </a:r>
          </a:p>
          <a:p>
            <a:pPr marL="0" indent="0">
              <a:buNone/>
            </a:pPr>
            <a:r>
              <a:rPr lang="en-US" dirty="0">
                <a:solidFill>
                  <a:srgbClr val="7F0055"/>
                </a:solidFill>
                <a:latin typeface="Monaco"/>
              </a:rPr>
              <a:t>#include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dirty="0">
                <a:solidFill>
                  <a:srgbClr val="2A00FF"/>
                </a:solidFill>
                <a:latin typeface="Monaco"/>
              </a:rPr>
              <a:t>&lt;</a:t>
            </a:r>
            <a:r>
              <a:rPr lang="en-US" dirty="0" err="1">
                <a:solidFill>
                  <a:srgbClr val="2A00FF"/>
                </a:solidFill>
                <a:latin typeface="Monaco"/>
              </a:rPr>
              <a:t>iostream</a:t>
            </a:r>
            <a:r>
              <a:rPr lang="en-US" dirty="0">
                <a:solidFill>
                  <a:srgbClr val="2A00FF"/>
                </a:solidFill>
                <a:latin typeface="Monaco"/>
              </a:rPr>
              <a:t>&gt;</a:t>
            </a:r>
          </a:p>
          <a:p>
            <a:pPr marL="0" indent="0">
              <a:buNone/>
            </a:pPr>
            <a:endParaRPr lang="en-US" dirty="0">
              <a:latin typeface="Monaco"/>
            </a:endParaRPr>
          </a:p>
          <a:p>
            <a:pPr marL="0" indent="0">
              <a:buNone/>
            </a:pPr>
            <a:r>
              <a:rPr lang="en-US" dirty="0" err="1">
                <a:solidFill>
                  <a:srgbClr val="7F0055"/>
                </a:solidFill>
                <a:latin typeface="Monaco"/>
              </a:rPr>
              <a:t>int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main() {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dirty="0">
                <a:solidFill>
                  <a:srgbClr val="3F7F5F"/>
                </a:solidFill>
                <a:latin typeface="Monaco"/>
              </a:rPr>
              <a:t>// Read all numbers from a text file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dirty="0" err="1">
                <a:solidFill>
                  <a:srgbClr val="005032"/>
                </a:solidFill>
                <a:latin typeface="Monaco"/>
              </a:rPr>
              <a:t>ifstream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inFile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(</a:t>
            </a:r>
            <a:r>
              <a:rPr lang="en-US" dirty="0">
                <a:solidFill>
                  <a:srgbClr val="2A00FF"/>
                </a:solidFill>
                <a:latin typeface="Monaco"/>
              </a:rPr>
              <a:t>"</a:t>
            </a:r>
            <a:r>
              <a:rPr lang="en-US" dirty="0" err="1">
                <a:solidFill>
                  <a:srgbClr val="2A00FF"/>
                </a:solidFill>
                <a:latin typeface="Monaco"/>
              </a:rPr>
              <a:t>numbers.txt</a:t>
            </a:r>
            <a:r>
              <a:rPr lang="en-US" dirty="0">
                <a:solidFill>
                  <a:srgbClr val="2A00FF"/>
                </a:solidFill>
                <a:latin typeface="Monaco"/>
              </a:rPr>
              <a:t>"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);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b="1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b="1" dirty="0" err="1">
                <a:solidFill>
                  <a:srgbClr val="000000"/>
                </a:solidFill>
                <a:latin typeface="Monaco"/>
              </a:rPr>
              <a:t>istream_iterator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&lt;</a:t>
            </a:r>
            <a:r>
              <a:rPr lang="en-US" b="1" dirty="0" err="1">
                <a:solidFill>
                  <a:srgbClr val="7F0055"/>
                </a:solidFill>
                <a:latin typeface="Monaco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&gt; </a:t>
            </a:r>
            <a:r>
              <a:rPr lang="en-US" b="1" dirty="0" err="1">
                <a:solidFill>
                  <a:srgbClr val="000000"/>
                </a:solidFill>
                <a:latin typeface="Monaco"/>
              </a:rPr>
              <a:t>intReader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(</a:t>
            </a:r>
            <a:r>
              <a:rPr lang="en-US" b="1" dirty="0" err="1">
                <a:solidFill>
                  <a:srgbClr val="000000"/>
                </a:solidFill>
                <a:latin typeface="Monaco"/>
              </a:rPr>
              <a:t>inFile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);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::vector&lt;</a:t>
            </a:r>
            <a:r>
              <a:rPr lang="en-US" dirty="0" err="1">
                <a:solidFill>
                  <a:srgbClr val="7F0055"/>
                </a:solidFill>
                <a:latin typeface="Monaco"/>
              </a:rPr>
              <a:t>int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&gt;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numList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intReader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,</a:t>
            </a:r>
          </a:p>
          <a:p>
            <a:pPr marL="0" indent="0">
              <a:buNone/>
            </a:pPr>
            <a:r>
              <a:rPr lang="it-IT" dirty="0">
                <a:solidFill>
                  <a:srgbClr val="000000"/>
                </a:solidFill>
                <a:latin typeface="Monaco"/>
              </a:rPr>
              <a:t>                             </a:t>
            </a:r>
            <a:r>
              <a:rPr lang="it-IT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it-IT" dirty="0">
                <a:solidFill>
                  <a:srgbClr val="000000"/>
                </a:solidFill>
                <a:latin typeface="Monaco"/>
              </a:rPr>
              <a:t>::</a:t>
            </a:r>
            <a:r>
              <a:rPr lang="it-IT" dirty="0" err="1">
                <a:solidFill>
                  <a:srgbClr val="000000"/>
                </a:solidFill>
                <a:latin typeface="Monaco"/>
              </a:rPr>
              <a:t>istream_iterator</a:t>
            </a:r>
            <a:r>
              <a:rPr lang="it-IT" dirty="0">
                <a:solidFill>
                  <a:srgbClr val="000000"/>
                </a:solidFill>
                <a:latin typeface="Monaco"/>
              </a:rPr>
              <a:t> &lt;</a:t>
            </a:r>
            <a:r>
              <a:rPr lang="it-IT" dirty="0" err="1">
                <a:solidFill>
                  <a:srgbClr val="7F0055"/>
                </a:solidFill>
                <a:latin typeface="Monaco"/>
              </a:rPr>
              <a:t>int</a:t>
            </a:r>
            <a:r>
              <a:rPr lang="it-IT" dirty="0">
                <a:solidFill>
                  <a:srgbClr val="000000"/>
                </a:solidFill>
                <a:latin typeface="Monaco"/>
              </a:rPr>
              <a:t>&gt; ());</a:t>
            </a:r>
          </a:p>
          <a:p>
            <a:pPr marL="0" indent="0">
              <a:buNone/>
            </a:pPr>
            <a:r>
              <a:rPr lang="it-IT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it-IT" dirty="0">
                <a:solidFill>
                  <a:srgbClr val="3F7F5F"/>
                </a:solidFill>
                <a:latin typeface="Monaco"/>
              </a:rPr>
              <a:t>// </a:t>
            </a:r>
            <a:r>
              <a:rPr lang="it-IT" dirty="0" err="1">
                <a:solidFill>
                  <a:srgbClr val="3F7F5F"/>
                </a:solidFill>
                <a:latin typeface="Monaco"/>
              </a:rPr>
              <a:t>sort</a:t>
            </a:r>
            <a:r>
              <a:rPr lang="it-IT" dirty="0">
                <a:solidFill>
                  <a:srgbClr val="3F7F5F"/>
                </a:solidFill>
                <a:latin typeface="Monaco"/>
              </a:rPr>
              <a:t> </a:t>
            </a:r>
            <a:r>
              <a:rPr lang="it-IT" dirty="0" err="1">
                <a:solidFill>
                  <a:srgbClr val="3F7F5F"/>
                </a:solidFill>
                <a:latin typeface="Monaco"/>
              </a:rPr>
              <a:t>numbers</a:t>
            </a:r>
            <a:r>
              <a:rPr lang="it-IT" dirty="0">
                <a:solidFill>
                  <a:srgbClr val="3F7F5F"/>
                </a:solidFill>
                <a:latin typeface="Monaco"/>
              </a:rPr>
              <a:t> in the </a:t>
            </a:r>
            <a:r>
              <a:rPr lang="it-IT" dirty="0" err="1">
                <a:solidFill>
                  <a:srgbClr val="3F7F5F"/>
                </a:solidFill>
                <a:latin typeface="Monaco"/>
              </a:rPr>
              <a:t>vector</a:t>
            </a:r>
            <a:endParaRPr lang="it-IT" dirty="0">
              <a:solidFill>
                <a:srgbClr val="3F7F5F"/>
              </a:solidFill>
              <a:latin typeface="Monaco"/>
            </a:endParaRPr>
          </a:p>
          <a:p>
            <a:pPr marL="0" indent="0">
              <a:buNone/>
            </a:pPr>
            <a:r>
              <a:rPr lang="it-IT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it-IT" b="1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it-IT" b="1" dirty="0">
                <a:solidFill>
                  <a:srgbClr val="000000"/>
                </a:solidFill>
                <a:latin typeface="Monaco"/>
              </a:rPr>
              <a:t>::</a:t>
            </a:r>
            <a:r>
              <a:rPr lang="it-IT" b="1" dirty="0" err="1">
                <a:solidFill>
                  <a:srgbClr val="000000"/>
                </a:solidFill>
                <a:latin typeface="Monaco"/>
              </a:rPr>
              <a:t>sort</a:t>
            </a:r>
            <a:r>
              <a:rPr lang="it-IT" b="1" dirty="0">
                <a:solidFill>
                  <a:srgbClr val="000000"/>
                </a:solidFill>
                <a:latin typeface="Monaco"/>
              </a:rPr>
              <a:t>(</a:t>
            </a:r>
            <a:r>
              <a:rPr lang="it-IT" b="1" dirty="0" err="1">
                <a:solidFill>
                  <a:srgbClr val="000000"/>
                </a:solidFill>
                <a:latin typeface="Monaco"/>
              </a:rPr>
              <a:t>numList.begin</a:t>
            </a:r>
            <a:r>
              <a:rPr lang="it-IT" b="1" dirty="0">
                <a:solidFill>
                  <a:srgbClr val="000000"/>
                </a:solidFill>
                <a:latin typeface="Monaco"/>
              </a:rPr>
              <a:t>(), </a:t>
            </a:r>
            <a:r>
              <a:rPr lang="it-IT" b="1" dirty="0" err="1">
                <a:solidFill>
                  <a:srgbClr val="000000"/>
                </a:solidFill>
                <a:latin typeface="Monaco"/>
              </a:rPr>
              <a:t>numList.end</a:t>
            </a:r>
            <a:r>
              <a:rPr lang="it-IT" b="1" dirty="0">
                <a:solidFill>
                  <a:srgbClr val="000000"/>
                </a:solidFill>
                <a:latin typeface="Monaco"/>
              </a:rPr>
              <a:t>());</a:t>
            </a:r>
          </a:p>
          <a:p>
            <a:pPr marL="0" indent="0">
              <a:buNone/>
            </a:pPr>
            <a:r>
              <a:rPr lang="it-IT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it-IT" dirty="0">
                <a:solidFill>
                  <a:srgbClr val="3F7F5F"/>
                </a:solidFill>
                <a:latin typeface="Monaco"/>
              </a:rPr>
              <a:t>// Write </a:t>
            </a:r>
            <a:r>
              <a:rPr lang="it-IT" dirty="0" err="1">
                <a:solidFill>
                  <a:srgbClr val="3F7F5F"/>
                </a:solidFill>
                <a:latin typeface="Monaco"/>
              </a:rPr>
              <a:t>sorted</a:t>
            </a:r>
            <a:r>
              <a:rPr lang="it-IT" dirty="0">
                <a:solidFill>
                  <a:srgbClr val="3F7F5F"/>
                </a:solidFill>
                <a:latin typeface="Monaco"/>
              </a:rPr>
              <a:t> </a:t>
            </a:r>
            <a:r>
              <a:rPr lang="it-IT" dirty="0" err="1">
                <a:solidFill>
                  <a:srgbClr val="3F7F5F"/>
                </a:solidFill>
                <a:latin typeface="Monaco"/>
              </a:rPr>
              <a:t>numbers</a:t>
            </a:r>
            <a:r>
              <a:rPr lang="it-IT" dirty="0">
                <a:solidFill>
                  <a:srgbClr val="3F7F5F"/>
                </a:solidFill>
                <a:latin typeface="Monaco"/>
              </a:rPr>
              <a:t> to standard output</a:t>
            </a:r>
          </a:p>
          <a:p>
            <a:pPr marL="0" indent="0">
              <a:buNone/>
            </a:pPr>
            <a:r>
              <a:rPr lang="it-IT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it-IT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it-IT" dirty="0">
                <a:solidFill>
                  <a:srgbClr val="000000"/>
                </a:solidFill>
                <a:latin typeface="Monaco"/>
              </a:rPr>
              <a:t>::copy(</a:t>
            </a:r>
            <a:r>
              <a:rPr lang="it-IT" dirty="0" err="1">
                <a:solidFill>
                  <a:srgbClr val="000000"/>
                </a:solidFill>
                <a:latin typeface="Monaco"/>
              </a:rPr>
              <a:t>numList.begin</a:t>
            </a:r>
            <a:r>
              <a:rPr lang="it-IT" dirty="0">
                <a:solidFill>
                  <a:srgbClr val="000000"/>
                </a:solidFill>
                <a:latin typeface="Monaco"/>
              </a:rPr>
              <a:t>(), </a:t>
            </a:r>
            <a:r>
              <a:rPr lang="it-IT" dirty="0" err="1">
                <a:solidFill>
                  <a:srgbClr val="000000"/>
                </a:solidFill>
                <a:latin typeface="Monaco"/>
              </a:rPr>
              <a:t>numList.end</a:t>
            </a:r>
            <a:r>
              <a:rPr lang="it-IT" dirty="0">
                <a:solidFill>
                  <a:srgbClr val="000000"/>
                </a:solidFill>
                <a:latin typeface="Monaco"/>
              </a:rPr>
              <a:t>(),</a:t>
            </a:r>
          </a:p>
          <a:p>
            <a:pPr marL="0" indent="0">
              <a:buNone/>
            </a:pPr>
            <a:r>
              <a:rPr lang="it-IT" dirty="0">
                <a:solidFill>
                  <a:srgbClr val="000000"/>
                </a:solidFill>
                <a:latin typeface="Monaco"/>
              </a:rPr>
              <a:t>              </a:t>
            </a:r>
            <a:r>
              <a:rPr lang="it-IT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it-IT" dirty="0">
                <a:solidFill>
                  <a:srgbClr val="000000"/>
                </a:solidFill>
                <a:latin typeface="Monaco"/>
              </a:rPr>
              <a:t>::</a:t>
            </a:r>
            <a:r>
              <a:rPr lang="it-IT" dirty="0" err="1">
                <a:solidFill>
                  <a:srgbClr val="000000"/>
                </a:solidFill>
                <a:latin typeface="Monaco"/>
              </a:rPr>
              <a:t>ostream_iterator</a:t>
            </a:r>
            <a:r>
              <a:rPr lang="it-IT" dirty="0">
                <a:solidFill>
                  <a:srgbClr val="000000"/>
                </a:solidFill>
                <a:latin typeface="Monaco"/>
              </a:rPr>
              <a:t>&lt;</a:t>
            </a:r>
            <a:r>
              <a:rPr lang="it-IT" dirty="0" err="1">
                <a:solidFill>
                  <a:srgbClr val="7F0055"/>
                </a:solidFill>
                <a:latin typeface="Monaco"/>
              </a:rPr>
              <a:t>int</a:t>
            </a:r>
            <a:r>
              <a:rPr lang="it-IT" dirty="0">
                <a:solidFill>
                  <a:srgbClr val="000000"/>
                </a:solidFill>
                <a:latin typeface="Monaco"/>
              </a:rPr>
              <a:t>&gt;(</a:t>
            </a:r>
            <a:r>
              <a:rPr lang="it-IT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it-IT" dirty="0">
                <a:solidFill>
                  <a:srgbClr val="000000"/>
                </a:solidFill>
                <a:latin typeface="Monaco"/>
              </a:rPr>
              <a:t>::</a:t>
            </a:r>
            <a:r>
              <a:rPr lang="it-IT" dirty="0" err="1">
                <a:solidFill>
                  <a:srgbClr val="000000"/>
                </a:solidFill>
                <a:latin typeface="Monaco"/>
              </a:rPr>
              <a:t>cout</a:t>
            </a:r>
            <a:r>
              <a:rPr lang="it-IT" dirty="0">
                <a:solidFill>
                  <a:srgbClr val="000000"/>
                </a:solidFill>
                <a:latin typeface="Monaco"/>
              </a:rPr>
              <a:t>, </a:t>
            </a:r>
            <a:r>
              <a:rPr lang="it-IT" dirty="0">
                <a:solidFill>
                  <a:srgbClr val="2A00FF"/>
                </a:solidFill>
                <a:latin typeface="Monaco"/>
              </a:rPr>
              <a:t>"\</a:t>
            </a:r>
            <a:r>
              <a:rPr lang="it-IT" dirty="0" err="1">
                <a:solidFill>
                  <a:srgbClr val="2A00FF"/>
                </a:solidFill>
                <a:latin typeface="Monaco"/>
              </a:rPr>
              <a:t>n</a:t>
            </a:r>
            <a:r>
              <a:rPr lang="it-IT" dirty="0">
                <a:solidFill>
                  <a:srgbClr val="2A00FF"/>
                </a:solidFill>
                <a:latin typeface="Monaco"/>
              </a:rPr>
              <a:t>"</a:t>
            </a:r>
            <a:r>
              <a:rPr lang="it-IT" dirty="0">
                <a:solidFill>
                  <a:srgbClr val="000000"/>
                </a:solidFill>
                <a:latin typeface="Monaco"/>
              </a:rPr>
              <a:t>));</a:t>
            </a:r>
          </a:p>
          <a:p>
            <a:pPr marL="0" indent="0">
              <a:buNone/>
            </a:pPr>
            <a:r>
              <a:rPr lang="is-IS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is-IS" dirty="0">
                <a:solidFill>
                  <a:srgbClr val="7F0055"/>
                </a:solidFill>
                <a:latin typeface="Monaco"/>
              </a:rPr>
              <a:t>return</a:t>
            </a:r>
            <a:r>
              <a:rPr lang="is-IS" dirty="0">
                <a:solidFill>
                  <a:srgbClr val="000000"/>
                </a:solidFill>
                <a:latin typeface="Monaco"/>
              </a:rPr>
              <a:t> 0;</a:t>
            </a:r>
          </a:p>
          <a:p>
            <a:pPr marL="0" indent="0">
              <a:buNone/>
            </a:pPr>
            <a:r>
              <a:rPr lang="is-IS" dirty="0">
                <a:solidFill>
                  <a:srgbClr val="000000"/>
                </a:solidFill>
                <a:latin typeface="Monaco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655866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Streams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C++ provides stream wrappers around strings</a:t>
            </a:r>
          </a:p>
          <a:p>
            <a:pPr lvl="1"/>
            <a:r>
              <a:rPr lang="en-US" dirty="0" smtClean="0"/>
              <a:t>The stream wrappers ease reading and writing data to and from strings</a:t>
            </a: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std::</a:t>
            </a:r>
            <a:r>
              <a:rPr lang="en-US" dirty="0" err="1" smtClean="0">
                <a:latin typeface="Courier New"/>
                <a:cs typeface="Courier New"/>
              </a:rPr>
              <a:t>ostringstream</a:t>
            </a:r>
            <a:endParaRPr lang="en-US" dirty="0" smtClean="0">
              <a:latin typeface="Courier New"/>
              <a:cs typeface="Courier New"/>
            </a:endParaRPr>
          </a:p>
          <a:p>
            <a:pPr lvl="2"/>
            <a:r>
              <a:rPr lang="en-US" dirty="0" smtClean="0"/>
              <a:t>Write data to a string through a stream</a:t>
            </a:r>
          </a:p>
          <a:p>
            <a:pPr lvl="2"/>
            <a:r>
              <a:rPr lang="en-US" dirty="0" smtClean="0"/>
              <a:t>Convenient to convert objects to strings</a:t>
            </a: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std::</a:t>
            </a:r>
            <a:r>
              <a:rPr lang="en-US" dirty="0" err="1" smtClean="0">
                <a:latin typeface="Courier New"/>
                <a:cs typeface="Courier New"/>
              </a:rPr>
              <a:t>istringstream</a:t>
            </a:r>
            <a:endParaRPr lang="en-US" dirty="0" smtClean="0">
              <a:latin typeface="Courier New"/>
              <a:cs typeface="Courier New"/>
            </a:endParaRPr>
          </a:p>
          <a:p>
            <a:pPr lvl="2"/>
            <a:r>
              <a:rPr lang="en-US" dirty="0" smtClean="0"/>
              <a:t>Read data from a string </a:t>
            </a:r>
          </a:p>
          <a:p>
            <a:pPr lvl="2"/>
            <a:r>
              <a:rPr lang="en-US" dirty="0" smtClean="0"/>
              <a:t>Similar to reading data from std::</a:t>
            </a:r>
            <a:r>
              <a:rPr lang="en-US" dirty="0" err="1" smtClean="0"/>
              <a:t>cin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Stream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7F0055"/>
                </a:solidFill>
                <a:latin typeface="Monaco"/>
              </a:rPr>
              <a:t>#include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dirty="0">
                <a:solidFill>
                  <a:srgbClr val="2A00FF"/>
                </a:solidFill>
                <a:latin typeface="Monaco"/>
              </a:rPr>
              <a:t>&lt;</a:t>
            </a:r>
            <a:r>
              <a:rPr lang="en-US" dirty="0" err="1">
                <a:solidFill>
                  <a:srgbClr val="2A00FF"/>
                </a:solidFill>
                <a:latin typeface="Monaco"/>
              </a:rPr>
              <a:t>sstream</a:t>
            </a:r>
            <a:r>
              <a:rPr lang="en-US" dirty="0">
                <a:solidFill>
                  <a:srgbClr val="2A00FF"/>
                </a:solidFill>
                <a:latin typeface="Monaco"/>
              </a:rPr>
              <a:t>&gt;</a:t>
            </a:r>
          </a:p>
          <a:p>
            <a:pPr marL="0" indent="0">
              <a:buNone/>
            </a:pPr>
            <a:r>
              <a:rPr lang="en-US" dirty="0">
                <a:solidFill>
                  <a:srgbClr val="7F0055"/>
                </a:solidFill>
                <a:latin typeface="Monaco"/>
              </a:rPr>
              <a:t>#include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dirty="0">
                <a:solidFill>
                  <a:srgbClr val="2A00FF"/>
                </a:solidFill>
                <a:latin typeface="Monaco"/>
              </a:rPr>
              <a:t>&lt;</a:t>
            </a:r>
            <a:r>
              <a:rPr lang="en-US" dirty="0" err="1">
                <a:solidFill>
                  <a:srgbClr val="2A00FF"/>
                </a:solidFill>
                <a:latin typeface="Monaco"/>
              </a:rPr>
              <a:t>iostream</a:t>
            </a:r>
            <a:r>
              <a:rPr lang="en-US" dirty="0">
                <a:solidFill>
                  <a:srgbClr val="2A00FF"/>
                </a:solidFill>
                <a:latin typeface="Monaco"/>
              </a:rPr>
              <a:t>&gt;</a:t>
            </a:r>
          </a:p>
          <a:p>
            <a:pPr marL="0" indent="0">
              <a:buNone/>
            </a:pPr>
            <a:endParaRPr lang="en-US" dirty="0">
              <a:latin typeface="Monaco"/>
            </a:endParaRPr>
          </a:p>
          <a:p>
            <a:pPr marL="0" indent="0">
              <a:buNone/>
            </a:pPr>
            <a:r>
              <a:rPr lang="en-US" dirty="0" err="1">
                <a:solidFill>
                  <a:srgbClr val="7F0055"/>
                </a:solidFill>
                <a:latin typeface="Monaco"/>
              </a:rPr>
              <a:t>int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main() {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Monaco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dirty="0">
                <a:solidFill>
                  <a:srgbClr val="005032"/>
                </a:solidFill>
                <a:latin typeface="Monaco"/>
              </a:rPr>
              <a:t>string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inputStr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= </a:t>
            </a:r>
            <a:r>
              <a:rPr lang="en-US" dirty="0">
                <a:solidFill>
                  <a:srgbClr val="2A00FF"/>
                </a:solidFill>
                <a:latin typeface="Monaco"/>
              </a:rPr>
              <a:t>"1 2 3"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;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dirty="0" err="1">
                <a:solidFill>
                  <a:srgbClr val="005032"/>
                </a:solidFill>
                <a:latin typeface="Monaco"/>
              </a:rPr>
              <a:t>istringstream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reader(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inputStr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);</a:t>
            </a:r>
          </a:p>
          <a:p>
            <a:pPr marL="0" indent="0">
              <a:buNone/>
            </a:pPr>
            <a:r>
              <a:rPr lang="fr-FR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fr-FR" dirty="0" err="1">
                <a:solidFill>
                  <a:srgbClr val="7F0055"/>
                </a:solidFill>
                <a:latin typeface="Monaco"/>
              </a:rPr>
              <a:t>int</a:t>
            </a:r>
            <a:r>
              <a:rPr lang="fr-FR" dirty="0">
                <a:solidFill>
                  <a:srgbClr val="000000"/>
                </a:solidFill>
                <a:latin typeface="Monaco"/>
              </a:rPr>
              <a:t> i, j;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reader &gt;&gt;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i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&gt;&gt; j;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dirty="0" err="1">
                <a:solidFill>
                  <a:srgbClr val="005032"/>
                </a:solidFill>
                <a:latin typeface="Monaco"/>
              </a:rPr>
              <a:t>ostringstream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writer;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writer &lt;&lt; </a:t>
            </a:r>
            <a:r>
              <a:rPr lang="en-US" dirty="0">
                <a:solidFill>
                  <a:srgbClr val="2A00FF"/>
                </a:solidFill>
                <a:latin typeface="Monaco"/>
              </a:rPr>
              <a:t>"</a:t>
            </a:r>
            <a:r>
              <a:rPr lang="en-US" dirty="0" err="1">
                <a:solidFill>
                  <a:srgbClr val="2A00FF"/>
                </a:solidFill>
                <a:latin typeface="Monaco"/>
              </a:rPr>
              <a:t>i</a:t>
            </a:r>
            <a:r>
              <a:rPr lang="en-US" dirty="0">
                <a:solidFill>
                  <a:srgbClr val="2A00FF"/>
                </a:solidFill>
                <a:latin typeface="Monaco"/>
              </a:rPr>
              <a:t> = "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&lt;&lt;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i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&lt;&lt; </a:t>
            </a:r>
            <a:r>
              <a:rPr lang="en-US" dirty="0">
                <a:solidFill>
                  <a:srgbClr val="2A00FF"/>
                </a:solidFill>
                <a:latin typeface="Monaco"/>
              </a:rPr>
              <a:t>" and j = "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&lt;&lt; j;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dirty="0">
                <a:solidFill>
                  <a:srgbClr val="005032"/>
                </a:solidFill>
                <a:latin typeface="Monaco"/>
              </a:rPr>
              <a:t>string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outputStr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writer.str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();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cout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&lt;&lt;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outputStr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&lt;&lt;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dirty="0" err="1">
                <a:solidFill>
                  <a:srgbClr val="642880"/>
                </a:solidFill>
                <a:latin typeface="Monaco"/>
              </a:rPr>
              <a:t>endl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;</a:t>
            </a:r>
          </a:p>
          <a:p>
            <a:pPr marL="0" indent="0">
              <a:buNone/>
            </a:pPr>
            <a:r>
              <a:rPr lang="is-IS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is-IS" dirty="0">
                <a:solidFill>
                  <a:srgbClr val="7F0055"/>
                </a:solidFill>
                <a:latin typeface="Monaco"/>
              </a:rPr>
              <a:t>return</a:t>
            </a:r>
            <a:r>
              <a:rPr lang="is-IS" dirty="0">
                <a:solidFill>
                  <a:srgbClr val="000000"/>
                </a:solidFill>
                <a:latin typeface="Monaco"/>
              </a:rPr>
              <a:t> 0;</a:t>
            </a:r>
          </a:p>
          <a:p>
            <a:pPr marL="0" indent="0">
              <a:buNone/>
            </a:pPr>
            <a:r>
              <a:rPr lang="is-IS" dirty="0">
                <a:solidFill>
                  <a:srgbClr val="000000"/>
                </a:solidFill>
                <a:latin typeface="Monaco"/>
              </a:rPr>
              <a:t>}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943600" y="1396424"/>
            <a:ext cx="2819400" cy="584776"/>
          </a:xfrm>
          <a:prstGeom prst="rect">
            <a:avLst/>
          </a:prstGeom>
          <a:solidFill>
            <a:srgbClr val="FFFFCC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Program output:</a:t>
            </a:r>
          </a:p>
          <a:p>
            <a:r>
              <a:rPr lang="en-US" sz="1600" b="1" dirty="0" err="1">
                <a:latin typeface="Courier New"/>
                <a:cs typeface="Courier New"/>
              </a:rPr>
              <a:t>i</a:t>
            </a:r>
            <a:r>
              <a:rPr lang="en-US" sz="1600" b="1" dirty="0">
                <a:latin typeface="Courier New"/>
                <a:cs typeface="Courier New"/>
              </a:rPr>
              <a:t> = 1 and j = 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Strings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219200"/>
            <a:ext cx="8763000" cy="5334000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Arial" charset="0"/>
              </a:rPr>
              <a:t>C language does not natively support strings</a:t>
            </a:r>
          </a:p>
          <a:p>
            <a:pPr eaLnBrk="1" hangingPunct="1"/>
            <a:r>
              <a:rPr lang="en-US" sz="2400" dirty="0">
                <a:latin typeface="Arial" charset="0"/>
              </a:rPr>
              <a:t>Strings are implemented as an </a:t>
            </a:r>
            <a:r>
              <a:rPr lang="ja-JP" altLang="en-US" sz="2400" dirty="0">
                <a:solidFill>
                  <a:srgbClr val="CC0099"/>
                </a:solidFill>
                <a:latin typeface="Arial" charset="0"/>
              </a:rPr>
              <a:t>‘</a:t>
            </a:r>
            <a:r>
              <a:rPr lang="en-US" sz="2400" dirty="0">
                <a:solidFill>
                  <a:srgbClr val="CC0099"/>
                </a:solidFill>
                <a:latin typeface="Arial" charset="0"/>
              </a:rPr>
              <a:t>\0</a:t>
            </a:r>
            <a:r>
              <a:rPr lang="ja-JP" altLang="en-US" sz="2400" dirty="0">
                <a:solidFill>
                  <a:srgbClr val="CC0099"/>
                </a:solidFill>
                <a:latin typeface="Arial" charset="0"/>
              </a:rPr>
              <a:t>’</a:t>
            </a:r>
            <a:r>
              <a:rPr lang="en-US" sz="2400" dirty="0">
                <a:latin typeface="Arial" charset="0"/>
              </a:rPr>
              <a:t> (ASCII 0) terminated, partially filled array of characters!  </a:t>
            </a:r>
          </a:p>
          <a:p>
            <a:pPr lvl="1" eaLnBrk="1" hangingPunct="1"/>
            <a:r>
              <a:rPr lang="en-US" sz="2000" dirty="0">
                <a:latin typeface="Arial" charset="0"/>
              </a:rPr>
              <a:t>Example:</a:t>
            </a:r>
          </a:p>
          <a:p>
            <a:pPr lvl="1" eaLnBrk="1" hangingPunct="1">
              <a:buFontTx/>
              <a:buNone/>
            </a:pPr>
            <a:r>
              <a:rPr lang="en-US" sz="2000" b="1" dirty="0">
                <a:latin typeface="Courier New" charset="0"/>
              </a:rPr>
              <a:t>char </a:t>
            </a:r>
            <a:r>
              <a:rPr lang="en-US" sz="2000" b="1" dirty="0" err="1">
                <a:solidFill>
                  <a:srgbClr val="663300"/>
                </a:solidFill>
                <a:latin typeface="Courier New" charset="0"/>
              </a:rPr>
              <a:t>myString</a:t>
            </a:r>
            <a:r>
              <a:rPr lang="en-US" sz="2000" b="1" dirty="0">
                <a:latin typeface="Courier New" charset="0"/>
              </a:rPr>
              <a:t>[10] = </a:t>
            </a:r>
            <a:r>
              <a:rPr lang="ja-JP" altLang="en-US" sz="2000" b="1" dirty="0">
                <a:latin typeface="Courier New" charset="0"/>
              </a:rPr>
              <a:t>“</a:t>
            </a:r>
            <a:r>
              <a:rPr lang="en-US" sz="2000" b="1" dirty="0">
                <a:latin typeface="Courier New" charset="0"/>
              </a:rPr>
              <a:t>Hello!\n</a:t>
            </a:r>
            <a:r>
              <a:rPr lang="ja-JP" altLang="en-US" sz="2000" b="1" dirty="0">
                <a:latin typeface="Courier New" charset="0"/>
              </a:rPr>
              <a:t>”</a:t>
            </a:r>
            <a:r>
              <a:rPr lang="en-US" sz="2000" b="1" dirty="0">
                <a:latin typeface="Courier New" charset="0"/>
              </a:rPr>
              <a:t>;</a:t>
            </a:r>
          </a:p>
          <a:p>
            <a:pPr lvl="1" eaLnBrk="1" hangingPunct="1">
              <a:buFontTx/>
              <a:buNone/>
            </a:pPr>
            <a:endParaRPr lang="en-US" sz="2000" dirty="0">
              <a:latin typeface="Courier New" charset="0"/>
            </a:endParaRPr>
          </a:p>
          <a:p>
            <a:pPr lvl="1" eaLnBrk="1" hangingPunct="1">
              <a:buFontTx/>
              <a:buNone/>
            </a:pPr>
            <a:endParaRPr lang="en-US" sz="2000" dirty="0">
              <a:latin typeface="Arial" charset="0"/>
            </a:endParaRPr>
          </a:p>
          <a:p>
            <a:pPr lvl="1" eaLnBrk="1" hangingPunct="1">
              <a:buFontTx/>
              <a:buNone/>
            </a:pPr>
            <a:endParaRPr lang="en-US" sz="2000" dirty="0">
              <a:latin typeface="Arial" charset="0"/>
            </a:endParaRPr>
          </a:p>
          <a:p>
            <a:pPr lvl="1" eaLnBrk="1" hangingPunct="1"/>
            <a:endParaRPr lang="en-US" sz="2000" dirty="0">
              <a:latin typeface="Arial" charset="0"/>
            </a:endParaRPr>
          </a:p>
          <a:p>
            <a:pPr lvl="1" eaLnBrk="1" hangingPunct="1"/>
            <a:endParaRPr lang="en-US" sz="2000" dirty="0">
              <a:latin typeface="Arial" charset="0"/>
            </a:endParaRPr>
          </a:p>
          <a:p>
            <a:pPr lvl="1" eaLnBrk="1" hangingPunct="1"/>
            <a:r>
              <a:rPr lang="en-US" sz="2000" dirty="0">
                <a:latin typeface="Arial" charset="0"/>
              </a:rPr>
              <a:t>The trailing </a:t>
            </a:r>
            <a:r>
              <a:rPr lang="ja-JP" altLang="en-US" sz="2000" dirty="0">
                <a:latin typeface="Arial" charset="0"/>
              </a:rPr>
              <a:t>‘</a:t>
            </a:r>
            <a:r>
              <a:rPr lang="en-US" sz="2000" dirty="0">
                <a:solidFill>
                  <a:srgbClr val="CC0099"/>
                </a:solidFill>
                <a:latin typeface="Arial" charset="0"/>
              </a:rPr>
              <a:t>\0</a:t>
            </a:r>
            <a:r>
              <a:rPr lang="ja-JP" altLang="en-US" sz="2000" dirty="0">
                <a:latin typeface="Arial" charset="0"/>
              </a:rPr>
              <a:t>’</a:t>
            </a:r>
            <a:r>
              <a:rPr lang="en-US" sz="2000" dirty="0">
                <a:latin typeface="Arial" charset="0"/>
              </a:rPr>
              <a:t> is added when </a:t>
            </a:r>
            <a:r>
              <a:rPr lang="ja-JP" altLang="en-US" sz="2000" dirty="0">
                <a:latin typeface="Arial" charset="0"/>
              </a:rPr>
              <a:t>“”</a:t>
            </a:r>
            <a:r>
              <a:rPr lang="en-US" sz="2000" dirty="0">
                <a:latin typeface="Arial" charset="0"/>
              </a:rPr>
              <a:t> (double quotes) are used.</a:t>
            </a:r>
          </a:p>
          <a:p>
            <a:pPr lvl="1" eaLnBrk="1" hangingPunct="1"/>
            <a:r>
              <a:rPr lang="en-US" sz="2000" dirty="0">
                <a:latin typeface="Arial" charset="0"/>
              </a:rPr>
              <a:t>At al other times you have to explicitly add </a:t>
            </a:r>
            <a:r>
              <a:rPr lang="ja-JP" altLang="en-US" sz="2000" dirty="0">
                <a:latin typeface="Arial" charset="0"/>
              </a:rPr>
              <a:t>‘</a:t>
            </a:r>
            <a:r>
              <a:rPr lang="en-US" sz="2000" dirty="0">
                <a:latin typeface="Arial" charset="0"/>
              </a:rPr>
              <a:t>\0</a:t>
            </a:r>
            <a:r>
              <a:rPr lang="ja-JP" altLang="en-US" sz="2000" dirty="0">
                <a:latin typeface="Arial" charset="0"/>
              </a:rPr>
              <a:t>’</a:t>
            </a:r>
            <a:r>
              <a:rPr lang="en-US" sz="2000" dirty="0">
                <a:latin typeface="Arial" charset="0"/>
              </a:rPr>
              <a:t> to terminate a string</a:t>
            </a:r>
          </a:p>
          <a:p>
            <a:pPr lvl="2" eaLnBrk="1" hangingPunct="1"/>
            <a:r>
              <a:rPr lang="en-US" sz="1800" dirty="0">
                <a:latin typeface="Arial" charset="0"/>
              </a:rPr>
              <a:t>This is a common aspect that most novice C programmers miss out</a:t>
            </a:r>
            <a:r>
              <a:rPr lang="en-US" sz="1800" dirty="0" smtClean="0">
                <a:latin typeface="Arial" charset="0"/>
              </a:rPr>
              <a:t>.</a:t>
            </a:r>
          </a:p>
          <a:p>
            <a:pPr lvl="2" eaLnBrk="1" hangingPunct="1"/>
            <a:r>
              <a:rPr lang="en-US" sz="1800" dirty="0" smtClean="0">
                <a:latin typeface="Arial" charset="0"/>
              </a:rPr>
              <a:t>It is important to note as some of the OS API methods returns C strings</a:t>
            </a:r>
            <a:endParaRPr lang="en-US" sz="1800" dirty="0">
              <a:latin typeface="Arial" charset="0"/>
            </a:endParaRPr>
          </a:p>
        </p:txBody>
      </p:sp>
      <p:graphicFrame>
        <p:nvGraphicFramePr>
          <p:cNvPr id="5239" name="Group 119"/>
          <p:cNvGraphicFramePr>
            <a:graphicFrameLocks noGrp="1"/>
          </p:cNvGraphicFramePr>
          <p:nvPr>
            <p:ph sz="half" idx="2"/>
          </p:nvPr>
        </p:nvGraphicFramePr>
        <p:xfrm>
          <a:off x="1066800" y="3581400"/>
          <a:ext cx="5638800" cy="1036638"/>
        </p:xfrm>
        <a:graphic>
          <a:graphicData uri="http://schemas.openxmlformats.org/drawingml/2006/table">
            <a:tbl>
              <a:tblPr/>
              <a:tblGrid>
                <a:gridCol w="563563"/>
                <a:gridCol w="561975"/>
                <a:gridCol w="568325"/>
                <a:gridCol w="561975"/>
                <a:gridCol w="563562"/>
                <a:gridCol w="563563"/>
                <a:gridCol w="609600"/>
                <a:gridCol w="579437"/>
                <a:gridCol w="561975"/>
                <a:gridCol w="504825"/>
              </a:tblGrid>
              <a:tr h="5183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!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\n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\0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3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34" marB="45734"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34" marB="45734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34" marB="45734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34" marB="45734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34" marB="45734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T="45734" marB="45734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T="45734" marB="45734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T="45734" marB="45734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T="45734" marB="45734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T="45734" marB="45734"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10" name="Text Box 120"/>
          <p:cNvSpPr txBox="1">
            <a:spLocks noChangeArrowheads="1"/>
          </p:cNvSpPr>
          <p:nvPr/>
        </p:nvSpPr>
        <p:spPr bwMode="auto">
          <a:xfrm>
            <a:off x="6858000" y="2863850"/>
            <a:ext cx="1981200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/>
              <a:t>Index positions in </a:t>
            </a:r>
            <a:r>
              <a:rPr lang="en-US">
                <a:solidFill>
                  <a:srgbClr val="663300"/>
                </a:solidFill>
              </a:rPr>
              <a:t>myString</a:t>
            </a:r>
          </a:p>
        </p:txBody>
      </p:sp>
      <p:cxnSp>
        <p:nvCxnSpPr>
          <p:cNvPr id="3111" name="AutoShape 121"/>
          <p:cNvCxnSpPr>
            <a:cxnSpLocks noChangeShapeType="1"/>
            <a:stCxn id="3110" idx="2"/>
          </p:cNvCxnSpPr>
          <p:nvPr/>
        </p:nvCxnSpPr>
        <p:spPr bwMode="auto">
          <a:xfrm rot="5400000">
            <a:off x="6855618" y="3364707"/>
            <a:ext cx="842963" cy="11430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xmlns="" val="2102402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Simple C-String Manipulation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FontTx/>
              <a:buNone/>
              <a:defRPr/>
            </a:pP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  <a:ea typeface="+mn-ea"/>
                <a:cs typeface="Courier New" pitchFamily="49" charset="0"/>
              </a:rPr>
              <a:t>/* Program to print a given name in reverse. */</a:t>
            </a:r>
          </a:p>
          <a:p>
            <a:pPr>
              <a:buFontTx/>
              <a:buNone/>
              <a:defRPr/>
            </a:pPr>
            <a:r>
              <a:rPr lang="en-US" sz="2000" dirty="0" smtClean="0">
                <a:solidFill>
                  <a:srgbClr val="CC0099"/>
                </a:solidFill>
                <a:latin typeface="Courier New" pitchFamily="49" charset="0"/>
                <a:ea typeface="+mn-ea"/>
                <a:cs typeface="Courier New" pitchFamily="49" charset="0"/>
              </a:rPr>
              <a:t>#include</a:t>
            </a:r>
            <a:r>
              <a:rPr lang="en-US" sz="2000" dirty="0" smtClean="0">
                <a:latin typeface="Courier New" pitchFamily="49" charset="0"/>
                <a:ea typeface="+mn-ea"/>
                <a:cs typeface="Courier New" pitchFamily="49" charset="0"/>
              </a:rPr>
              <a:t> </a:t>
            </a:r>
            <a:r>
              <a:rPr lang="en-US" sz="2000" dirty="0" smtClean="0">
                <a:solidFill>
                  <a:schemeClr val="accent2"/>
                </a:solidFill>
                <a:latin typeface="Courier New" pitchFamily="49" charset="0"/>
                <a:ea typeface="+mn-ea"/>
                <a:cs typeface="Courier New" pitchFamily="49" charset="0"/>
              </a:rPr>
              <a:t>&lt;</a:t>
            </a:r>
            <a:r>
              <a:rPr lang="en-US" sz="2000" dirty="0" err="1" smtClean="0">
                <a:solidFill>
                  <a:schemeClr val="accent2"/>
                </a:solidFill>
                <a:latin typeface="Courier New" pitchFamily="49" charset="0"/>
                <a:ea typeface="+mn-ea"/>
                <a:cs typeface="Courier New" pitchFamily="49" charset="0"/>
              </a:rPr>
              <a:t>stdio.h</a:t>
            </a:r>
            <a:r>
              <a:rPr lang="en-US" sz="2000" dirty="0" smtClean="0">
                <a:solidFill>
                  <a:schemeClr val="accent2"/>
                </a:solidFill>
                <a:latin typeface="Courier New" pitchFamily="49" charset="0"/>
                <a:ea typeface="+mn-ea"/>
                <a:cs typeface="Courier New" pitchFamily="49" charset="0"/>
              </a:rPr>
              <a:t>&gt;</a:t>
            </a:r>
          </a:p>
          <a:p>
            <a:pPr>
              <a:buFontTx/>
              <a:buNone/>
              <a:defRPr/>
            </a:pPr>
            <a:r>
              <a:rPr lang="en-US" sz="2000" dirty="0" smtClean="0">
                <a:solidFill>
                  <a:srgbClr val="CC0099"/>
                </a:solidFill>
                <a:latin typeface="Courier New" pitchFamily="49" charset="0"/>
                <a:ea typeface="+mn-ea"/>
                <a:cs typeface="Courier New" pitchFamily="49" charset="0"/>
              </a:rPr>
              <a:t>char</a:t>
            </a:r>
            <a:r>
              <a:rPr lang="en-US" sz="2000" dirty="0" smtClean="0">
                <a:latin typeface="Courier New" pitchFamily="49" charset="0"/>
                <a:ea typeface="+mn-ea"/>
                <a:cs typeface="Courier New" pitchFamily="49" charset="0"/>
              </a:rPr>
              <a:t> name[] = </a:t>
            </a:r>
            <a:r>
              <a:rPr lang="en-US" sz="2000" dirty="0" smtClean="0">
                <a:solidFill>
                  <a:schemeClr val="accent2"/>
                </a:solidFill>
                <a:latin typeface="Courier New" pitchFamily="49" charset="0"/>
                <a:ea typeface="+mn-ea"/>
                <a:cs typeface="Courier New" pitchFamily="49" charset="0"/>
              </a:rPr>
              <a:t>"Some Name"</a:t>
            </a:r>
            <a:r>
              <a:rPr lang="en-US" sz="2000" dirty="0" smtClean="0">
                <a:latin typeface="Courier New" pitchFamily="49" charset="0"/>
                <a:ea typeface="+mn-ea"/>
                <a:cs typeface="Courier New" pitchFamily="49" charset="0"/>
              </a:rPr>
              <a:t>;</a:t>
            </a:r>
          </a:p>
          <a:p>
            <a:pPr>
              <a:buFontTx/>
              <a:buNone/>
              <a:defRPr/>
            </a:pPr>
            <a:r>
              <a:rPr lang="en-US" sz="2000" dirty="0" err="1" smtClean="0">
                <a:solidFill>
                  <a:srgbClr val="CC0099"/>
                </a:solidFill>
                <a:latin typeface="Courier New" pitchFamily="49" charset="0"/>
                <a:ea typeface="+mn-ea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ea typeface="+mn-ea"/>
                <a:cs typeface="Courier New" pitchFamily="49" charset="0"/>
              </a:rPr>
              <a:t> main() {</a:t>
            </a:r>
          </a:p>
          <a:p>
            <a:pPr>
              <a:buFontTx/>
              <a:buNone/>
              <a:defRPr/>
            </a:pP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  <a:ea typeface="+mn-ea"/>
                <a:cs typeface="Courier New" pitchFamily="49" charset="0"/>
              </a:rPr>
              <a:t>  // First count number of characters by searching for</a:t>
            </a:r>
          </a:p>
          <a:p>
            <a:pPr>
              <a:buFontTx/>
              <a:buNone/>
              <a:defRPr/>
            </a:pP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  <a:ea typeface="+mn-ea"/>
                <a:cs typeface="Courier New" pitchFamily="49" charset="0"/>
              </a:rPr>
              <a:t>  // the trailing '\0' in the array of characters</a:t>
            </a:r>
          </a:p>
          <a:p>
            <a:pPr>
              <a:buFontTx/>
              <a:buNone/>
              <a:defRPr/>
            </a:pPr>
            <a:r>
              <a:rPr lang="en-US" sz="2000" dirty="0" smtClean="0">
                <a:latin typeface="Courier New" pitchFamily="49" charset="0"/>
                <a:ea typeface="+mn-ea"/>
                <a:cs typeface="Courier New" pitchFamily="49" charset="0"/>
              </a:rPr>
              <a:t>  </a:t>
            </a:r>
            <a:r>
              <a:rPr lang="en-US" sz="2000" dirty="0" err="1" smtClean="0">
                <a:solidFill>
                  <a:srgbClr val="CC0099"/>
                </a:solidFill>
                <a:latin typeface="Courier New" pitchFamily="49" charset="0"/>
                <a:ea typeface="+mn-ea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ea typeface="+mn-ea"/>
                <a:cs typeface="Courier New" pitchFamily="49" charset="0"/>
              </a:rPr>
              <a:t> length;</a:t>
            </a:r>
          </a:p>
          <a:p>
            <a:pPr>
              <a:buFontTx/>
              <a:buNone/>
              <a:defRPr/>
            </a:pPr>
            <a:r>
              <a:rPr lang="en-US" sz="2000" dirty="0" smtClean="0">
                <a:latin typeface="Courier New" pitchFamily="49" charset="0"/>
                <a:ea typeface="+mn-ea"/>
                <a:cs typeface="Courier New" pitchFamily="49" charset="0"/>
              </a:rPr>
              <a:t>  </a:t>
            </a:r>
            <a:r>
              <a:rPr lang="en-US" sz="2000" dirty="0" smtClean="0">
                <a:solidFill>
                  <a:srgbClr val="CC0099"/>
                </a:solidFill>
                <a:latin typeface="Courier New" pitchFamily="49" charset="0"/>
                <a:ea typeface="+mn-ea"/>
                <a:cs typeface="Courier New" pitchFamily="49" charset="0"/>
              </a:rPr>
              <a:t>for</a:t>
            </a:r>
            <a:r>
              <a:rPr lang="en-US" sz="2000" dirty="0" smtClean="0">
                <a:latin typeface="Courier New" pitchFamily="49" charset="0"/>
                <a:ea typeface="+mn-ea"/>
                <a:cs typeface="Courier New" pitchFamily="49" charset="0"/>
              </a:rPr>
              <a:t>(length = 0; (name[length] != </a:t>
            </a:r>
            <a:r>
              <a:rPr lang="en-US" sz="2000" dirty="0" smtClean="0">
                <a:solidFill>
                  <a:schemeClr val="accent2"/>
                </a:solidFill>
                <a:latin typeface="Courier New" pitchFamily="49" charset="0"/>
                <a:ea typeface="+mn-ea"/>
                <a:cs typeface="Courier New" pitchFamily="49" charset="0"/>
              </a:rPr>
              <a:t>'\0'</a:t>
            </a:r>
            <a:r>
              <a:rPr lang="en-US" sz="2000" dirty="0" smtClean="0">
                <a:latin typeface="Courier New" pitchFamily="49" charset="0"/>
                <a:ea typeface="+mn-ea"/>
                <a:cs typeface="Courier New" pitchFamily="49" charset="0"/>
              </a:rPr>
              <a:t>); length++);</a:t>
            </a:r>
          </a:p>
          <a:p>
            <a:pPr>
              <a:buFontTx/>
              <a:buNone/>
              <a:defRPr/>
            </a:pP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  <a:ea typeface="+mn-ea"/>
                <a:cs typeface="Courier New" pitchFamily="49" charset="0"/>
              </a:rPr>
              <a:t>  // Now using length print characters in reverse</a:t>
            </a:r>
          </a:p>
          <a:p>
            <a:pPr>
              <a:buFontTx/>
              <a:buNone/>
              <a:defRPr/>
            </a:pPr>
            <a:r>
              <a:rPr lang="en-US" sz="2000" dirty="0" smtClean="0">
                <a:latin typeface="Courier New" pitchFamily="49" charset="0"/>
                <a:ea typeface="+mn-ea"/>
                <a:cs typeface="Courier New" pitchFamily="49" charset="0"/>
              </a:rPr>
              <a:t>  </a:t>
            </a:r>
            <a:r>
              <a:rPr lang="en-US" sz="2000" dirty="0" smtClean="0">
                <a:solidFill>
                  <a:srgbClr val="CC0099"/>
                </a:solidFill>
                <a:latin typeface="Courier New" pitchFamily="49" charset="0"/>
                <a:ea typeface="+mn-ea"/>
                <a:cs typeface="Courier New" pitchFamily="49" charset="0"/>
              </a:rPr>
              <a:t>while</a:t>
            </a:r>
            <a:r>
              <a:rPr lang="en-US" sz="2000" dirty="0" smtClean="0">
                <a:latin typeface="Courier New" pitchFamily="49" charset="0"/>
                <a:ea typeface="+mn-ea"/>
                <a:cs typeface="Courier New" pitchFamily="49" charset="0"/>
              </a:rPr>
              <a:t>(length &gt;= 0) {</a:t>
            </a:r>
          </a:p>
          <a:p>
            <a:pPr>
              <a:buFontTx/>
              <a:buNone/>
              <a:defRPr/>
            </a:pPr>
            <a:r>
              <a:rPr lang="en-US" sz="2000" dirty="0" smtClean="0">
                <a:latin typeface="Courier New" pitchFamily="49" charset="0"/>
                <a:ea typeface="+mn-ea"/>
                <a:cs typeface="Courier New" pitchFamily="49" charset="0"/>
              </a:rPr>
              <a:t>    </a:t>
            </a:r>
            <a:r>
              <a:rPr lang="en-US" sz="2000" dirty="0" err="1" smtClean="0">
                <a:latin typeface="Courier New" pitchFamily="49" charset="0"/>
                <a:ea typeface="+mn-ea"/>
                <a:cs typeface="Courier New" pitchFamily="49" charset="0"/>
              </a:rPr>
              <a:t>printf</a:t>
            </a:r>
            <a:r>
              <a:rPr lang="en-US" sz="2000" dirty="0" smtClean="0">
                <a:latin typeface="Courier New" pitchFamily="49" charset="0"/>
                <a:ea typeface="+mn-ea"/>
                <a:cs typeface="Courier New" pitchFamily="49" charset="0"/>
              </a:rPr>
              <a:t>(</a:t>
            </a:r>
            <a:r>
              <a:rPr lang="en-US" sz="2000" dirty="0" smtClean="0">
                <a:solidFill>
                  <a:schemeClr val="accent2"/>
                </a:solidFill>
                <a:latin typeface="Courier New" pitchFamily="49" charset="0"/>
                <a:ea typeface="+mn-ea"/>
                <a:cs typeface="Courier New" pitchFamily="49" charset="0"/>
              </a:rPr>
              <a:t>"%c"</a:t>
            </a:r>
            <a:r>
              <a:rPr lang="en-US" sz="2000" dirty="0" smtClean="0">
                <a:latin typeface="Courier New" pitchFamily="49" charset="0"/>
                <a:ea typeface="+mn-ea"/>
                <a:cs typeface="Courier New" pitchFamily="49" charset="0"/>
              </a:rPr>
              <a:t>, name[length]);</a:t>
            </a:r>
          </a:p>
          <a:p>
            <a:pPr>
              <a:buFontTx/>
              <a:buNone/>
              <a:defRPr/>
            </a:pPr>
            <a:r>
              <a:rPr lang="en-US" sz="2000" dirty="0" smtClean="0">
                <a:latin typeface="Courier New" pitchFamily="49" charset="0"/>
                <a:ea typeface="+mn-ea"/>
                <a:cs typeface="Courier New" pitchFamily="49" charset="0"/>
              </a:rPr>
              <a:t>    length--;</a:t>
            </a:r>
          </a:p>
          <a:p>
            <a:pPr>
              <a:buFontTx/>
              <a:buNone/>
              <a:defRPr/>
            </a:pPr>
            <a:r>
              <a:rPr lang="en-US" sz="2000" dirty="0" smtClean="0">
                <a:latin typeface="Courier New" pitchFamily="49" charset="0"/>
                <a:ea typeface="+mn-ea"/>
                <a:cs typeface="Courier New" pitchFamily="49" charset="0"/>
              </a:rPr>
              <a:t>  }</a:t>
            </a:r>
          </a:p>
          <a:p>
            <a:pPr>
              <a:buFontTx/>
              <a:buNone/>
              <a:defRPr/>
            </a:pPr>
            <a:r>
              <a:rPr lang="en-US" sz="2000" dirty="0" smtClean="0">
                <a:latin typeface="Courier New" pitchFamily="49" charset="0"/>
                <a:ea typeface="+mn-ea"/>
                <a:cs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  <a:ea typeface="+mn-ea"/>
                <a:cs typeface="Courier New" pitchFamily="49" charset="0"/>
              </a:rPr>
              <a:t>printf</a:t>
            </a:r>
            <a:r>
              <a:rPr lang="en-US" sz="2000" dirty="0" smtClean="0">
                <a:latin typeface="Courier New" pitchFamily="49" charset="0"/>
                <a:ea typeface="+mn-ea"/>
                <a:cs typeface="Courier New" pitchFamily="49" charset="0"/>
              </a:rPr>
              <a:t>(</a:t>
            </a:r>
            <a:r>
              <a:rPr lang="en-US" sz="2000" dirty="0" smtClean="0">
                <a:solidFill>
                  <a:schemeClr val="accent2"/>
                </a:solidFill>
                <a:latin typeface="Courier New" pitchFamily="49" charset="0"/>
                <a:ea typeface="+mn-ea"/>
                <a:cs typeface="Courier New" pitchFamily="49" charset="0"/>
              </a:rPr>
              <a:t>"\n"</a:t>
            </a:r>
            <a:r>
              <a:rPr lang="en-US" sz="2000" dirty="0" smtClean="0">
                <a:latin typeface="Courier New" pitchFamily="49" charset="0"/>
                <a:ea typeface="+mn-ea"/>
                <a:cs typeface="Courier New" pitchFamily="49" charset="0"/>
              </a:rPr>
              <a:t>);</a:t>
            </a:r>
          </a:p>
          <a:p>
            <a:pPr>
              <a:buFontTx/>
              <a:buNone/>
              <a:defRPr/>
            </a:pPr>
            <a:r>
              <a:rPr lang="en-US" sz="2000" dirty="0" smtClean="0">
                <a:latin typeface="Courier New" pitchFamily="49" charset="0"/>
                <a:ea typeface="+mn-ea"/>
                <a:cs typeface="Courier New" pitchFamily="49" charset="0"/>
              </a:rPr>
              <a:t>  </a:t>
            </a:r>
            <a:r>
              <a:rPr lang="en-US" sz="2000" dirty="0" smtClean="0">
                <a:solidFill>
                  <a:srgbClr val="CC0099"/>
                </a:solidFill>
                <a:latin typeface="Courier New" pitchFamily="49" charset="0"/>
                <a:ea typeface="+mn-ea"/>
                <a:cs typeface="Courier New" pitchFamily="49" charset="0"/>
              </a:rPr>
              <a:t>return</a:t>
            </a:r>
            <a:r>
              <a:rPr lang="en-US" sz="2000" dirty="0" smtClean="0">
                <a:latin typeface="Courier New" pitchFamily="49" charset="0"/>
                <a:ea typeface="+mn-ea"/>
                <a:cs typeface="Courier New" pitchFamily="49" charset="0"/>
              </a:rPr>
              <a:t> 0; }</a:t>
            </a:r>
          </a:p>
          <a:p>
            <a:pPr>
              <a:buFontTx/>
              <a:buNone/>
              <a:defRPr/>
            </a:pPr>
            <a:endParaRPr lang="en-US" sz="2000" dirty="0">
              <a:latin typeface="Courier New" pitchFamily="49" charset="0"/>
              <a:ea typeface="+mn-ea"/>
              <a:cs typeface="Courier New" pitchFamily="49" charset="0"/>
            </a:endParaRPr>
          </a:p>
        </p:txBody>
      </p:sp>
      <p:sp>
        <p:nvSpPr>
          <p:cNvPr id="44035" name="TextBox 3"/>
          <p:cNvSpPr txBox="1">
            <a:spLocks noChangeArrowheads="1"/>
          </p:cNvSpPr>
          <p:nvPr/>
        </p:nvSpPr>
        <p:spPr bwMode="auto">
          <a:xfrm>
            <a:off x="4495800" y="5738813"/>
            <a:ext cx="4267200" cy="738187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/>
              <a:t>Output from this program:</a:t>
            </a:r>
          </a:p>
          <a:p>
            <a:pPr eaLnBrk="1" hangingPunct="1"/>
            <a:r>
              <a:rPr lang="en-US">
                <a:latin typeface="Courier New" charset="0"/>
                <a:cs typeface="Courier New" charset="0"/>
              </a:rPr>
              <a:t>emaN emoS</a:t>
            </a:r>
          </a:p>
        </p:txBody>
      </p:sp>
    </p:spTree>
    <p:extLst>
      <p:ext uri="{BB962C8B-B14F-4D97-AF65-F5344CB8AC3E}">
        <p14:creationId xmlns:p14="http://schemas.microsoft.com/office/powerpoint/2010/main" xmlns="" val="39976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to C++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2133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Working with C strings can be cumbersome</a:t>
            </a:r>
          </a:p>
          <a:p>
            <a:pPr lvl="1"/>
            <a:r>
              <a:rPr lang="en-US" dirty="0" smtClean="0"/>
              <a:t>It is convenient to convert C strings to C++ </a:t>
            </a:r>
            <a:r>
              <a:rPr lang="en-US" dirty="0" err="1" smtClean="0">
                <a:latin typeface="Courier New"/>
                <a:cs typeface="Courier New"/>
              </a:rPr>
              <a:t>std</a:t>
            </a:r>
            <a:r>
              <a:rPr lang="en-US" dirty="0" smtClean="0">
                <a:latin typeface="Courier New"/>
                <a:cs typeface="Courier New"/>
              </a:rPr>
              <a:t>::string</a:t>
            </a:r>
          </a:p>
          <a:p>
            <a:pPr lvl="1"/>
            <a:r>
              <a:rPr lang="en-US" dirty="0" smtClean="0"/>
              <a:t>Some OS API may need C strings to operate</a:t>
            </a:r>
          </a:p>
          <a:p>
            <a:pPr lvl="2"/>
            <a:r>
              <a:rPr lang="en-US" dirty="0" smtClean="0"/>
              <a:t>Convert C++ </a:t>
            </a:r>
            <a:r>
              <a:rPr lang="en-US" dirty="0" err="1" smtClean="0">
                <a:latin typeface="Courier New"/>
                <a:cs typeface="Courier New"/>
              </a:rPr>
              <a:t>std</a:t>
            </a:r>
            <a:r>
              <a:rPr lang="en-US" dirty="0" smtClean="0">
                <a:latin typeface="Courier New"/>
                <a:cs typeface="Courier New"/>
              </a:rPr>
              <a:t>::string</a:t>
            </a:r>
            <a:r>
              <a:rPr lang="en-US" dirty="0" smtClean="0"/>
              <a:t> to C strings when needed using </a:t>
            </a:r>
            <a:r>
              <a:rPr lang="en-US" dirty="0" err="1" smtClean="0">
                <a:latin typeface="Courier New"/>
                <a:cs typeface="Courier New"/>
              </a:rPr>
              <a:t>c_str</a:t>
            </a:r>
            <a:r>
              <a:rPr lang="en-US" dirty="0" smtClean="0">
                <a:latin typeface="Courier New"/>
                <a:cs typeface="Courier New"/>
              </a:rPr>
              <a:t>()</a:t>
            </a:r>
            <a:r>
              <a:rPr lang="en-US" dirty="0" smtClean="0"/>
              <a:t> method.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52400" y="3352800"/>
            <a:ext cx="8763000" cy="3429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solidFill>
                  <a:srgbClr val="7F0055"/>
                </a:solidFill>
                <a:latin typeface="Monaco"/>
              </a:rPr>
              <a:t>#</a:t>
            </a:r>
            <a:r>
              <a:rPr lang="en-US" b="1" dirty="0">
                <a:solidFill>
                  <a:srgbClr val="7F0055"/>
                </a:solidFill>
                <a:latin typeface="Monaco"/>
              </a:rPr>
              <a:t>include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b="1" dirty="0">
                <a:solidFill>
                  <a:srgbClr val="2A00FF"/>
                </a:solidFill>
                <a:latin typeface="Monaco"/>
              </a:rPr>
              <a:t>&lt;</a:t>
            </a:r>
            <a:r>
              <a:rPr lang="en-US" b="1" dirty="0" err="1">
                <a:solidFill>
                  <a:srgbClr val="2A00FF"/>
                </a:solidFill>
                <a:latin typeface="Monaco"/>
              </a:rPr>
              <a:t>iostream</a:t>
            </a:r>
            <a:r>
              <a:rPr lang="en-US" b="1" dirty="0">
                <a:solidFill>
                  <a:srgbClr val="2A00FF"/>
                </a:solidFill>
                <a:latin typeface="Monaco"/>
              </a:rPr>
              <a:t>&gt;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7F0055"/>
                </a:solidFill>
                <a:latin typeface="Monaco"/>
              </a:rPr>
              <a:t>#include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b="1" dirty="0">
                <a:solidFill>
                  <a:srgbClr val="2A00FF"/>
                </a:solidFill>
                <a:latin typeface="Monaco"/>
              </a:rPr>
              <a:t>&lt;string&gt;</a:t>
            </a:r>
          </a:p>
          <a:p>
            <a:pPr marL="0" indent="0">
              <a:buNone/>
            </a:pPr>
            <a:endParaRPr lang="en-US" b="1" dirty="0" smtClean="0">
              <a:solidFill>
                <a:srgbClr val="7F0055"/>
              </a:solidFill>
              <a:latin typeface="Monaco"/>
            </a:endParaRPr>
          </a:p>
          <a:p>
            <a:pPr marL="0" indent="0">
              <a:buNone/>
            </a:pPr>
            <a:r>
              <a:rPr lang="en-US" b="1" dirty="0" err="1" smtClean="0">
                <a:solidFill>
                  <a:srgbClr val="7F0055"/>
                </a:solidFill>
                <a:latin typeface="Monaco"/>
              </a:rPr>
              <a:t>int</a:t>
            </a:r>
            <a:endParaRPr lang="en-US" b="1" dirty="0">
              <a:solidFill>
                <a:srgbClr val="7F0055"/>
              </a:solidFill>
              <a:latin typeface="Monaco"/>
            </a:endParaRPr>
          </a:p>
          <a:p>
            <a:pPr marL="0" indent="0">
              <a:buNone/>
            </a:pPr>
            <a:r>
              <a:rPr lang="fr-FR" b="1" dirty="0">
                <a:solidFill>
                  <a:srgbClr val="000000"/>
                </a:solidFill>
                <a:latin typeface="Monaco"/>
              </a:rPr>
              <a:t>main() {</a:t>
            </a:r>
          </a:p>
          <a:p>
            <a:pPr marL="0" indent="0">
              <a:buNone/>
            </a:pPr>
            <a:r>
              <a:rPr lang="fr-FR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fr-FR" b="1" dirty="0">
                <a:solidFill>
                  <a:srgbClr val="7F0055"/>
                </a:solidFill>
                <a:latin typeface="Monaco"/>
              </a:rPr>
              <a:t>char</a:t>
            </a:r>
            <a:r>
              <a:rPr lang="fr-FR" b="1" dirty="0">
                <a:solidFill>
                  <a:srgbClr val="000000"/>
                </a:solidFill>
                <a:latin typeface="Monaco"/>
              </a:rPr>
              <a:t> </a:t>
            </a:r>
            <a:r>
              <a:rPr lang="fr-FR" b="1" dirty="0" err="1">
                <a:solidFill>
                  <a:srgbClr val="000000"/>
                </a:solidFill>
                <a:latin typeface="Monaco"/>
              </a:rPr>
              <a:t>cString</a:t>
            </a:r>
            <a:r>
              <a:rPr lang="fr-FR" b="1" dirty="0">
                <a:solidFill>
                  <a:srgbClr val="000000"/>
                </a:solidFill>
                <a:latin typeface="Monaco"/>
              </a:rPr>
              <a:t>[] = </a:t>
            </a:r>
            <a:r>
              <a:rPr lang="fr-FR" b="1" dirty="0">
                <a:solidFill>
                  <a:srgbClr val="2A00FF"/>
                </a:solidFill>
                <a:latin typeface="Monaco"/>
              </a:rPr>
              <a:t>"</a:t>
            </a:r>
            <a:r>
              <a:rPr lang="fr-FR" b="1" dirty="0" err="1">
                <a:solidFill>
                  <a:srgbClr val="2A00FF"/>
                </a:solidFill>
                <a:latin typeface="Monaco"/>
              </a:rPr>
              <a:t>Testing</a:t>
            </a:r>
            <a:r>
              <a:rPr lang="fr-FR" b="1" dirty="0">
                <a:solidFill>
                  <a:srgbClr val="2A00FF"/>
                </a:solidFill>
                <a:latin typeface="Monaco"/>
              </a:rPr>
              <a:t>"</a:t>
            </a:r>
            <a:r>
              <a:rPr lang="fr-FR" b="1" dirty="0">
                <a:solidFill>
                  <a:srgbClr val="000000"/>
                </a:solidFill>
                <a:latin typeface="Monaco"/>
              </a:rPr>
              <a:t>;</a:t>
            </a:r>
          </a:p>
          <a:p>
            <a:pPr marL="0" indent="0">
              <a:buNone/>
            </a:pPr>
            <a:r>
              <a:rPr lang="fr-FR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fr-FR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fr-FR" dirty="0">
                <a:solidFill>
                  <a:srgbClr val="000000"/>
                </a:solidFill>
                <a:latin typeface="Monaco"/>
              </a:rPr>
              <a:t>::</a:t>
            </a:r>
            <a:r>
              <a:rPr lang="fr-FR" dirty="0">
                <a:solidFill>
                  <a:srgbClr val="005032"/>
                </a:solidFill>
                <a:highlight>
                  <a:srgbClr val="D4D4D4"/>
                </a:highlight>
                <a:latin typeface="Monaco"/>
              </a:rPr>
              <a:t>string</a:t>
            </a:r>
            <a:r>
              <a:rPr lang="fr-FR" dirty="0">
                <a:solidFill>
                  <a:srgbClr val="000000"/>
                </a:solidFill>
                <a:highlight>
                  <a:srgbClr val="D4D4D4"/>
                </a:highlight>
                <a:latin typeface="Monaco"/>
              </a:rPr>
              <a:t> s1(</a:t>
            </a:r>
            <a:r>
              <a:rPr lang="fr-FR" dirty="0" err="1">
                <a:solidFill>
                  <a:srgbClr val="000000"/>
                </a:solidFill>
                <a:highlight>
                  <a:srgbClr val="D4D4D4"/>
                </a:highlight>
                <a:latin typeface="Monaco"/>
              </a:rPr>
              <a:t>cString</a:t>
            </a:r>
            <a:r>
              <a:rPr lang="fr-FR" dirty="0">
                <a:solidFill>
                  <a:srgbClr val="000000"/>
                </a:solidFill>
                <a:highlight>
                  <a:srgbClr val="D4D4D4"/>
                </a:highlight>
                <a:latin typeface="Monaco"/>
              </a:rPr>
              <a:t>);</a:t>
            </a:r>
          </a:p>
          <a:p>
            <a:pPr marL="0" indent="0">
              <a:buNone/>
            </a:pPr>
            <a:r>
              <a:rPr lang="fr-FR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fr-FR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fr-FR" dirty="0">
                <a:solidFill>
                  <a:srgbClr val="000000"/>
                </a:solidFill>
                <a:latin typeface="Monaco"/>
              </a:rPr>
              <a:t>::</a:t>
            </a:r>
            <a:r>
              <a:rPr lang="fr-FR" dirty="0">
                <a:solidFill>
                  <a:srgbClr val="005032"/>
                </a:solidFill>
                <a:highlight>
                  <a:srgbClr val="D4D4D4"/>
                </a:highlight>
                <a:latin typeface="Monaco"/>
              </a:rPr>
              <a:t>string</a:t>
            </a:r>
            <a:r>
              <a:rPr lang="fr-FR" dirty="0">
                <a:solidFill>
                  <a:srgbClr val="000000"/>
                </a:solidFill>
                <a:highlight>
                  <a:srgbClr val="D4D4D4"/>
                </a:highlight>
                <a:latin typeface="Monaco"/>
              </a:rPr>
              <a:t> s2 = </a:t>
            </a:r>
            <a:r>
              <a:rPr lang="fr-FR" dirty="0" err="1">
                <a:solidFill>
                  <a:srgbClr val="000000"/>
                </a:solidFill>
                <a:highlight>
                  <a:srgbClr val="D4D4D4"/>
                </a:highlight>
                <a:latin typeface="Monaco"/>
              </a:rPr>
              <a:t>cString</a:t>
            </a:r>
            <a:r>
              <a:rPr lang="fr-FR" dirty="0" smtClean="0">
                <a:solidFill>
                  <a:srgbClr val="000000"/>
                </a:solidFill>
                <a:highlight>
                  <a:srgbClr val="D4D4D4"/>
                </a:highlight>
                <a:latin typeface="Monaco"/>
              </a:rPr>
              <a:t>;</a:t>
            </a:r>
          </a:p>
          <a:p>
            <a:pPr marL="0" indent="0">
              <a:buNone/>
            </a:pPr>
            <a:r>
              <a:rPr lang="is-IS" dirty="0" smtClean="0">
                <a:solidFill>
                  <a:srgbClr val="000000"/>
                </a:solidFill>
                <a:latin typeface="Monaco"/>
              </a:rPr>
              <a:t>    </a:t>
            </a:r>
            <a:r>
              <a:rPr lang="is-IS" b="1" dirty="0">
                <a:solidFill>
                  <a:srgbClr val="7F0055"/>
                </a:solidFill>
                <a:latin typeface="Monaco"/>
              </a:rPr>
              <a:t>return</a:t>
            </a:r>
            <a:r>
              <a:rPr lang="is-IS" b="1" dirty="0">
                <a:solidFill>
                  <a:srgbClr val="000000"/>
                </a:solidFill>
                <a:latin typeface="Monaco"/>
              </a:rPr>
              <a:t> 0;</a:t>
            </a:r>
          </a:p>
          <a:p>
            <a:pPr marL="0" indent="0">
              <a:buNone/>
            </a:pPr>
            <a:r>
              <a:rPr lang="is-IS" dirty="0">
                <a:solidFill>
                  <a:srgbClr val="000000"/>
                </a:solidFill>
                <a:latin typeface="Monaco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32307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Static 2-D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25146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>
                <a:ea typeface="+mn-ea"/>
                <a:cs typeface="+mn-cs"/>
              </a:rPr>
              <a:t> C provides a built-in syntax for 2-D arrays of various data types</a:t>
            </a:r>
          </a:p>
          <a:p>
            <a:pPr lvl="1">
              <a:defRPr/>
            </a:pPr>
            <a:r>
              <a:rPr lang="en-US" dirty="0" smtClean="0"/>
              <a:t>Including user defined data types</a:t>
            </a:r>
          </a:p>
          <a:p>
            <a:pPr>
              <a:defRPr/>
            </a:pPr>
            <a:r>
              <a:rPr lang="en-US" dirty="0" smtClean="0">
                <a:ea typeface="+mn-ea"/>
                <a:cs typeface="+mn-cs"/>
              </a:rPr>
              <a:t>2-D arrays are defined and manipulated in a similar fashion as Java</a:t>
            </a:r>
          </a:p>
        </p:txBody>
      </p:sp>
      <p:sp>
        <p:nvSpPr>
          <p:cNvPr id="45059" name="Text Box 4"/>
          <p:cNvSpPr txBox="1">
            <a:spLocks noChangeArrowheads="1"/>
          </p:cNvSpPr>
          <p:nvPr/>
        </p:nvSpPr>
        <p:spPr bwMode="auto">
          <a:xfrm>
            <a:off x="228600" y="3863975"/>
            <a:ext cx="3657600" cy="7080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CC0099"/>
                </a:solidFill>
              </a:rPr>
              <a:t>int </a:t>
            </a:r>
            <a:r>
              <a:rPr lang="en-US" sz="2000"/>
              <a:t>matrix[2][3] = {{20, 30, 40}, </a:t>
            </a:r>
          </a:p>
          <a:p>
            <a:pPr eaLnBrk="1" hangingPunct="1"/>
            <a:r>
              <a:rPr lang="en-US" sz="2000"/>
              <a:t>                            {11, 12, 13}};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648200" y="4267200"/>
          <a:ext cx="2286000" cy="1112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0"/>
                <a:gridCol w="571500"/>
                <a:gridCol w="571500"/>
                <a:gridCol w="571500"/>
              </a:tblGrid>
              <a:tr h="370946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i="1" dirty="0" smtClean="0">
                          <a:solidFill>
                            <a:schemeClr val="accent2"/>
                          </a:solidFill>
                        </a:rPr>
                        <a:t>0</a:t>
                      </a:r>
                      <a:endParaRPr lang="en-US" sz="1800" i="1" dirty="0">
                        <a:solidFill>
                          <a:schemeClr val="accent2"/>
                        </a:solidFill>
                      </a:endParaRPr>
                    </a:p>
                  </a:txBody>
                  <a:tcPr marT="45733" marB="45733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i="1" dirty="0" smtClean="0">
                          <a:solidFill>
                            <a:schemeClr val="accent2"/>
                          </a:solidFill>
                        </a:rPr>
                        <a:t>1</a:t>
                      </a:r>
                      <a:endParaRPr lang="en-US" sz="1800" i="1" dirty="0">
                        <a:solidFill>
                          <a:schemeClr val="accent2"/>
                        </a:solidFill>
                      </a:endParaRPr>
                    </a:p>
                  </a:txBody>
                  <a:tcPr marT="45733" marB="45733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i="1" dirty="0" smtClean="0">
                          <a:solidFill>
                            <a:schemeClr val="accent2"/>
                          </a:solidFill>
                        </a:rPr>
                        <a:t>2</a:t>
                      </a:r>
                      <a:endParaRPr lang="en-US" sz="1800" i="1" dirty="0">
                        <a:solidFill>
                          <a:schemeClr val="accent2"/>
                        </a:solidFill>
                      </a:endParaRPr>
                    </a:p>
                  </a:txBody>
                  <a:tcPr marT="45733" marB="45733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370946">
                <a:tc>
                  <a:txBody>
                    <a:bodyPr/>
                    <a:lstStyle/>
                    <a:p>
                      <a:r>
                        <a:rPr lang="en-US" sz="1800" b="1" i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18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T="45733" marB="45733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946">
                <a:tc>
                  <a:txBody>
                    <a:bodyPr/>
                    <a:lstStyle/>
                    <a:p>
                      <a:r>
                        <a:rPr lang="en-US" sz="1800" b="1" i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18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T="45733" marB="45733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5080" name="TextBox 5"/>
          <p:cNvSpPr txBox="1">
            <a:spLocks noChangeArrowheads="1"/>
          </p:cNvSpPr>
          <p:nvPr/>
        </p:nvSpPr>
        <p:spPr bwMode="auto">
          <a:xfrm>
            <a:off x="4343400" y="3886200"/>
            <a:ext cx="3581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/>
              <a:t>Conceptual Layout of </a:t>
            </a:r>
            <a:r>
              <a:rPr lang="en-US" sz="1800" b="1">
                <a:latin typeface="Courier New" charset="0"/>
                <a:cs typeface="Courier New" charset="0"/>
              </a:rPr>
              <a:t>matrix</a:t>
            </a:r>
          </a:p>
        </p:txBody>
      </p:sp>
      <p:sp>
        <p:nvSpPr>
          <p:cNvPr id="7" name="Rectangle 6"/>
          <p:cNvSpPr/>
          <p:nvPr/>
        </p:nvSpPr>
        <p:spPr>
          <a:xfrm>
            <a:off x="4267200" y="3810000"/>
            <a:ext cx="3657600" cy="175260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Line Callout 2 7"/>
          <p:cNvSpPr/>
          <p:nvPr/>
        </p:nvSpPr>
        <p:spPr>
          <a:xfrm>
            <a:off x="6248400" y="5867400"/>
            <a:ext cx="2286000" cy="3048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317500"/>
              <a:gd name="adj6" fmla="val -27334"/>
            </a:avLst>
          </a:prstGeom>
          <a:solidFill>
            <a:srgbClr val="FFFFCC"/>
          </a:solidFill>
          <a:ln w="12700">
            <a:solidFill>
              <a:srgbClr val="FF0000"/>
            </a:solidFill>
            <a:headEnd type="none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matrix[</a:t>
            </a:r>
            <a:r>
              <a:rPr lang="en-US" sz="2000" b="1" dirty="0">
                <a:solidFill>
                  <a:srgbClr val="FF0000"/>
                </a:solidFill>
              </a:rPr>
              <a:t>0</a:t>
            </a:r>
            <a:r>
              <a:rPr lang="en-US" sz="2000" dirty="0">
                <a:solidFill>
                  <a:schemeClr val="tx1"/>
                </a:solidFill>
              </a:rPr>
              <a:t>][</a:t>
            </a:r>
            <a:r>
              <a:rPr lang="en-US" sz="2000" b="1" dirty="0">
                <a:solidFill>
                  <a:schemeClr val="accent2"/>
                </a:solidFill>
              </a:rPr>
              <a:t>0</a:t>
            </a:r>
            <a:r>
              <a:rPr lang="en-US" sz="2000" dirty="0">
                <a:solidFill>
                  <a:schemeClr val="tx1"/>
                </a:solidFill>
              </a:rPr>
              <a:t>]</a:t>
            </a:r>
          </a:p>
        </p:txBody>
      </p:sp>
      <p:sp>
        <p:nvSpPr>
          <p:cNvPr id="9" name="Line Callout 2 8"/>
          <p:cNvSpPr/>
          <p:nvPr/>
        </p:nvSpPr>
        <p:spPr>
          <a:xfrm>
            <a:off x="6400800" y="6019800"/>
            <a:ext cx="2286000" cy="3048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38553"/>
              <a:gd name="adj6" fmla="val -35054"/>
            </a:avLst>
          </a:prstGeom>
          <a:solidFill>
            <a:srgbClr val="FFFFCC"/>
          </a:solidFill>
          <a:ln w="12700">
            <a:solidFill>
              <a:srgbClr val="FF0000"/>
            </a:solidFill>
            <a:headEnd type="none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matrix[</a:t>
            </a:r>
            <a:r>
              <a:rPr lang="en-US" sz="2000" b="1" dirty="0">
                <a:solidFill>
                  <a:srgbClr val="FF0000"/>
                </a:solidFill>
              </a:rPr>
              <a:t>1</a:t>
            </a:r>
            <a:r>
              <a:rPr lang="en-US" sz="2000" dirty="0">
                <a:solidFill>
                  <a:schemeClr val="tx1"/>
                </a:solidFill>
              </a:rPr>
              <a:t>][</a:t>
            </a:r>
            <a:r>
              <a:rPr lang="en-US" sz="2000" b="1" dirty="0">
                <a:solidFill>
                  <a:schemeClr val="accent2"/>
                </a:solidFill>
              </a:rPr>
              <a:t>0</a:t>
            </a:r>
            <a:r>
              <a:rPr lang="en-US" sz="2000" dirty="0">
                <a:solidFill>
                  <a:schemeClr val="tx1"/>
                </a:solidFill>
              </a:rPr>
              <a:t>]</a:t>
            </a:r>
          </a:p>
        </p:txBody>
      </p:sp>
      <p:sp>
        <p:nvSpPr>
          <p:cNvPr id="10" name="Line Callout 2 9"/>
          <p:cNvSpPr/>
          <p:nvPr/>
        </p:nvSpPr>
        <p:spPr>
          <a:xfrm>
            <a:off x="6553200" y="6172200"/>
            <a:ext cx="2286000" cy="3048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312237"/>
              <a:gd name="adj6" fmla="val 1437"/>
            </a:avLst>
          </a:prstGeom>
          <a:solidFill>
            <a:srgbClr val="FFFFCC"/>
          </a:solidFill>
          <a:ln w="12700">
            <a:solidFill>
              <a:srgbClr val="FF0000"/>
            </a:solidFill>
            <a:headEnd type="none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matrix[</a:t>
            </a:r>
            <a:r>
              <a:rPr lang="en-US" sz="2000" b="1" dirty="0">
                <a:solidFill>
                  <a:srgbClr val="FF0000"/>
                </a:solidFill>
              </a:rPr>
              <a:t>1</a:t>
            </a:r>
            <a:r>
              <a:rPr lang="en-US" sz="2000" dirty="0">
                <a:solidFill>
                  <a:schemeClr val="tx1"/>
                </a:solidFill>
              </a:rPr>
              <a:t>][</a:t>
            </a:r>
            <a:r>
              <a:rPr lang="en-US" sz="2000" b="1" dirty="0">
                <a:solidFill>
                  <a:schemeClr val="accent2"/>
                </a:solidFill>
              </a:rPr>
              <a:t>2</a:t>
            </a:r>
            <a:r>
              <a:rPr lang="en-US" sz="2000" dirty="0">
                <a:solidFill>
                  <a:schemeClr val="tx1"/>
                </a:solidFill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xmlns="" val="1188334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The std::array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1676400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dirty="0" smtClean="0"/>
              <a:t>The </a:t>
            </a:r>
            <a:r>
              <a:rPr lang="en-US" dirty="0" err="1" smtClean="0">
                <a:latin typeface="Courier New"/>
                <a:cs typeface="Courier New"/>
              </a:rPr>
              <a:t>std</a:t>
            </a:r>
            <a:r>
              <a:rPr lang="en-US" dirty="0" smtClean="0">
                <a:latin typeface="Courier New"/>
                <a:cs typeface="Courier New"/>
              </a:rPr>
              <a:t>::array </a:t>
            </a:r>
            <a:r>
              <a:rPr lang="en-US" dirty="0" smtClean="0"/>
              <a:t>class is preferred with C++</a:t>
            </a:r>
          </a:p>
          <a:p>
            <a:pPr lvl="1">
              <a:defRPr/>
            </a:pPr>
            <a:r>
              <a:rPr lang="en-US" dirty="0" smtClean="0"/>
              <a:t>With C++ try and avoid using vanilla arrays</a:t>
            </a:r>
          </a:p>
          <a:p>
            <a:pPr lvl="1">
              <a:defRPr/>
            </a:pPr>
            <a:r>
              <a:rPr lang="en-US" dirty="0" smtClean="0"/>
              <a:t>The </a:t>
            </a:r>
            <a:r>
              <a:rPr lang="en-US" dirty="0" err="1" smtClean="0">
                <a:latin typeface="Courier New"/>
                <a:cs typeface="Courier New"/>
              </a:rPr>
              <a:t>std</a:t>
            </a:r>
            <a:r>
              <a:rPr lang="en-US" dirty="0" smtClean="0">
                <a:latin typeface="Courier New"/>
                <a:cs typeface="Courier New"/>
              </a:rPr>
              <a:t>::array </a:t>
            </a:r>
            <a:r>
              <a:rPr lang="en-US" dirty="0" smtClean="0"/>
              <a:t>class provides more safety than native arrays</a:t>
            </a:r>
          </a:p>
          <a:p>
            <a:pPr lvl="2">
              <a:defRPr/>
            </a:pPr>
            <a:r>
              <a:rPr lang="en-US" dirty="0" smtClean="0"/>
              <a:t>It can be used as if it is a native array</a:t>
            </a:r>
          </a:p>
          <a:p>
            <a:pPr lvl="1">
              <a:defRPr/>
            </a:pPr>
            <a:r>
              <a:rPr lang="en-US" dirty="0" smtClean="0"/>
              <a:t>The </a:t>
            </a:r>
            <a:r>
              <a:rPr lang="en-US" dirty="0" err="1" smtClean="0">
                <a:latin typeface="Courier New"/>
                <a:cs typeface="Courier New"/>
              </a:rPr>
              <a:t>std</a:t>
            </a:r>
            <a:r>
              <a:rPr lang="en-US" dirty="0" smtClean="0">
                <a:latin typeface="Courier New"/>
                <a:cs typeface="Courier New"/>
              </a:rPr>
              <a:t>::array </a:t>
            </a:r>
            <a:r>
              <a:rPr lang="en-US" dirty="0" smtClean="0"/>
              <a:t>matches the speed of native arrays in most cases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3048000"/>
            <a:ext cx="8686800" cy="34782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rgbClr val="CC0099"/>
                </a:solidFill>
                <a:latin typeface="Courier New" pitchFamily="49" charset="0"/>
                <a:ea typeface="+mn-ea"/>
                <a:cs typeface="Courier New" pitchFamily="49" charset="0"/>
              </a:rPr>
              <a:t>#include </a:t>
            </a:r>
            <a:r>
              <a:rPr lang="en-US" sz="2000" dirty="0">
                <a:latin typeface="Courier New" pitchFamily="49" charset="0"/>
                <a:ea typeface="+mn-ea"/>
                <a:cs typeface="Courier New" pitchFamily="49" charset="0"/>
              </a:rPr>
              <a:t>&lt;</a:t>
            </a:r>
            <a:r>
              <a:rPr lang="en-US" sz="2000" dirty="0" err="1">
                <a:solidFill>
                  <a:srgbClr val="000090"/>
                </a:solidFill>
                <a:latin typeface="Courier New" pitchFamily="49" charset="0"/>
                <a:ea typeface="+mn-ea"/>
                <a:cs typeface="Courier New" pitchFamily="49" charset="0"/>
              </a:rPr>
              <a:t>iostream</a:t>
            </a:r>
            <a:r>
              <a:rPr lang="en-US" sz="2000" dirty="0">
                <a:latin typeface="Courier New" pitchFamily="49" charset="0"/>
                <a:ea typeface="+mn-ea"/>
                <a:cs typeface="Courier New" pitchFamily="49" charset="0"/>
              </a:rPr>
              <a:t>&gt;</a:t>
            </a:r>
          </a:p>
          <a:p>
            <a:pPr>
              <a:defRPr/>
            </a:pPr>
            <a:r>
              <a:rPr lang="en-US" sz="2000" dirty="0">
                <a:solidFill>
                  <a:srgbClr val="CC0099"/>
                </a:solidFill>
                <a:latin typeface="Courier New" pitchFamily="49" charset="0"/>
                <a:ea typeface="+mn-ea"/>
                <a:cs typeface="Courier New" pitchFamily="49" charset="0"/>
              </a:rPr>
              <a:t>#include </a:t>
            </a:r>
            <a:r>
              <a:rPr lang="en-US" sz="2000" dirty="0">
                <a:latin typeface="Courier New" pitchFamily="49" charset="0"/>
                <a:ea typeface="+mn-ea"/>
                <a:cs typeface="Courier New" pitchFamily="49" charset="0"/>
              </a:rPr>
              <a:t>&lt;</a:t>
            </a:r>
            <a:r>
              <a:rPr lang="en-US" sz="2000" dirty="0">
                <a:solidFill>
                  <a:srgbClr val="000090"/>
                </a:solidFill>
                <a:latin typeface="Courier New" pitchFamily="49" charset="0"/>
                <a:ea typeface="+mn-ea"/>
                <a:cs typeface="Courier New" pitchFamily="49" charset="0"/>
              </a:rPr>
              <a:t>array</a:t>
            </a:r>
            <a:r>
              <a:rPr lang="en-US" sz="2000" dirty="0">
                <a:latin typeface="Courier New" pitchFamily="49" charset="0"/>
                <a:ea typeface="+mn-ea"/>
                <a:cs typeface="Courier New" pitchFamily="49" charset="0"/>
              </a:rPr>
              <a:t>&gt;</a:t>
            </a:r>
          </a:p>
          <a:p>
            <a:pPr>
              <a:defRPr/>
            </a:pPr>
            <a:r>
              <a:rPr lang="en-US" sz="2000" dirty="0" err="1">
                <a:solidFill>
                  <a:srgbClr val="CC0099"/>
                </a:solidFill>
                <a:latin typeface="Courier New" pitchFamily="49" charset="0"/>
                <a:ea typeface="+mn-ea"/>
                <a:cs typeface="Courier New" pitchFamily="49" charset="0"/>
              </a:rPr>
              <a:t>int</a:t>
            </a:r>
            <a:r>
              <a:rPr lang="en-US" sz="2000" dirty="0">
                <a:solidFill>
                  <a:srgbClr val="CC0099"/>
                </a:solidFill>
                <a:latin typeface="Courier New" pitchFamily="49" charset="0"/>
                <a:ea typeface="+mn-ea"/>
                <a:cs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  <a:ea typeface="+mn-ea"/>
                <a:cs typeface="Courier New" pitchFamily="49" charset="0"/>
              </a:rPr>
              <a:t>main() {</a:t>
            </a:r>
          </a:p>
          <a:p>
            <a:pPr>
              <a:defRPr/>
            </a:pPr>
            <a:r>
              <a:rPr lang="en-US" sz="2000" dirty="0">
                <a:latin typeface="Courier New" pitchFamily="49" charset="0"/>
                <a:ea typeface="+mn-ea"/>
                <a:cs typeface="Courier New" pitchFamily="49" charset="0"/>
              </a:rPr>
              <a:t>    </a:t>
            </a:r>
            <a:r>
              <a:rPr lang="en-US" sz="2000" dirty="0" err="1">
                <a:solidFill>
                  <a:srgbClr val="CC0099"/>
                </a:solidFill>
                <a:latin typeface="Courier New" pitchFamily="49" charset="0"/>
                <a:ea typeface="+mn-ea"/>
                <a:cs typeface="Courier New" pitchFamily="49" charset="0"/>
              </a:rPr>
              <a:t>int</a:t>
            </a:r>
            <a:r>
              <a:rPr lang="en-US" sz="2000" dirty="0">
                <a:solidFill>
                  <a:srgbClr val="CC0099"/>
                </a:solidFill>
                <a:latin typeface="Courier New" pitchFamily="49" charset="0"/>
                <a:ea typeface="+mn-ea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ea typeface="+mn-ea"/>
                <a:cs typeface="Courier New" pitchFamily="49" charset="0"/>
              </a:rPr>
              <a:t>i</a:t>
            </a:r>
            <a:r>
              <a:rPr lang="en-US" sz="2000" dirty="0">
                <a:latin typeface="Courier New" pitchFamily="49" charset="0"/>
                <a:ea typeface="+mn-ea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2000" dirty="0">
                <a:latin typeface="Courier New" pitchFamily="49" charset="0"/>
                <a:ea typeface="+mn-ea"/>
                <a:cs typeface="Courier New" pitchFamily="49" charset="0"/>
              </a:rPr>
              <a:t>    </a:t>
            </a:r>
            <a:r>
              <a:rPr lang="en-US" sz="2000" dirty="0" err="1">
                <a:solidFill>
                  <a:srgbClr val="CC0099"/>
                </a:solidFill>
                <a:latin typeface="Courier New" pitchFamily="49" charset="0"/>
                <a:ea typeface="+mn-ea"/>
                <a:cs typeface="Courier New" pitchFamily="49" charset="0"/>
              </a:rPr>
              <a:t>const</a:t>
            </a:r>
            <a:r>
              <a:rPr lang="en-US" sz="2000" dirty="0">
                <a:solidFill>
                  <a:srgbClr val="CC0099"/>
                </a:solidFill>
                <a:latin typeface="Courier New" pitchFamily="49" charset="0"/>
                <a:ea typeface="+mn-ea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ea typeface="+mn-ea"/>
                <a:cs typeface="Courier New" pitchFamily="49" charset="0"/>
              </a:rPr>
              <a:t>std</a:t>
            </a:r>
            <a:r>
              <a:rPr lang="en-US" sz="2000" dirty="0">
                <a:latin typeface="Courier New" pitchFamily="49" charset="0"/>
                <a:ea typeface="+mn-ea"/>
                <a:cs typeface="Courier New" pitchFamily="49" charset="0"/>
              </a:rPr>
              <a:t>::array&lt;</a:t>
            </a:r>
            <a:r>
              <a:rPr lang="en-US" sz="2000" dirty="0" err="1">
                <a:latin typeface="Courier New" pitchFamily="49" charset="0"/>
                <a:ea typeface="+mn-ea"/>
                <a:cs typeface="Courier New" pitchFamily="49" charset="0"/>
              </a:rPr>
              <a:t>std</a:t>
            </a:r>
            <a:r>
              <a:rPr lang="en-US" sz="2000" dirty="0">
                <a:latin typeface="Courier New" pitchFamily="49" charset="0"/>
                <a:ea typeface="+mn-ea"/>
                <a:cs typeface="Courier New" pitchFamily="49" charset="0"/>
              </a:rPr>
              <a:t>::string, </a:t>
            </a:r>
            <a:r>
              <a:rPr lang="en-US" sz="2000" dirty="0" smtClean="0">
                <a:latin typeface="Courier New" pitchFamily="49" charset="0"/>
                <a:ea typeface="+mn-ea"/>
                <a:cs typeface="Courier New" pitchFamily="49" charset="0"/>
              </a:rPr>
              <a:t>5&gt; </a:t>
            </a: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words </a:t>
            </a:r>
            <a:r>
              <a:rPr lang="en-US" sz="2000" dirty="0">
                <a:latin typeface="Courier New" pitchFamily="49" charset="0"/>
                <a:ea typeface="+mn-ea"/>
                <a:cs typeface="Courier New" pitchFamily="49" charset="0"/>
              </a:rPr>
              <a:t>=</a:t>
            </a:r>
          </a:p>
          <a:p>
            <a:pPr>
              <a:defRPr/>
            </a:pPr>
            <a:r>
              <a:rPr lang="en-US" sz="2000" dirty="0">
                <a:latin typeface="Courier New" pitchFamily="49" charset="0"/>
                <a:ea typeface="+mn-ea"/>
                <a:cs typeface="Courier New" pitchFamily="49" charset="0"/>
              </a:rPr>
              <a:t>       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ea typeface="+mn-ea"/>
                <a:cs typeface="Courier New" pitchFamily="49" charset="0"/>
              </a:rPr>
              <a:t>{</a:t>
            </a:r>
            <a:r>
              <a:rPr lang="en-US" sz="2000" dirty="0">
                <a:latin typeface="Courier New" pitchFamily="49" charset="0"/>
                <a:ea typeface="+mn-ea"/>
                <a:cs typeface="Courier New" pitchFamily="49" charset="0"/>
              </a:rPr>
              <a:t>{"</a:t>
            </a:r>
            <a:r>
              <a:rPr lang="en-US" sz="2000" dirty="0">
                <a:solidFill>
                  <a:srgbClr val="000090"/>
                </a:solidFill>
                <a:latin typeface="Courier New" pitchFamily="49" charset="0"/>
                <a:ea typeface="+mn-ea"/>
                <a:cs typeface="Courier New" pitchFamily="49" charset="0"/>
              </a:rPr>
              <a:t>zero</a:t>
            </a:r>
            <a:r>
              <a:rPr lang="en-US" sz="2000" dirty="0">
                <a:latin typeface="Courier New" pitchFamily="49" charset="0"/>
                <a:ea typeface="+mn-ea"/>
                <a:cs typeface="Courier New" pitchFamily="49" charset="0"/>
              </a:rPr>
              <a:t>", "</a:t>
            </a:r>
            <a:r>
              <a:rPr lang="en-US" sz="2000" dirty="0">
                <a:solidFill>
                  <a:srgbClr val="000090"/>
                </a:solidFill>
                <a:latin typeface="Courier New" pitchFamily="49" charset="0"/>
                <a:ea typeface="+mn-ea"/>
                <a:cs typeface="Courier New" pitchFamily="49" charset="0"/>
              </a:rPr>
              <a:t>one</a:t>
            </a:r>
            <a:r>
              <a:rPr lang="en-US" sz="2000" dirty="0">
                <a:latin typeface="Courier New" pitchFamily="49" charset="0"/>
                <a:ea typeface="+mn-ea"/>
                <a:cs typeface="Courier New" pitchFamily="49" charset="0"/>
              </a:rPr>
              <a:t>", "</a:t>
            </a:r>
            <a:r>
              <a:rPr lang="en-US" sz="2000" dirty="0">
                <a:solidFill>
                  <a:srgbClr val="000090"/>
                </a:solidFill>
                <a:latin typeface="Courier New" pitchFamily="49" charset="0"/>
                <a:ea typeface="+mn-ea"/>
                <a:cs typeface="Courier New" pitchFamily="49" charset="0"/>
              </a:rPr>
              <a:t>two</a:t>
            </a:r>
            <a:r>
              <a:rPr lang="en-US" sz="2000" dirty="0">
                <a:latin typeface="Courier New" pitchFamily="49" charset="0"/>
                <a:ea typeface="+mn-ea"/>
                <a:cs typeface="Courier New" pitchFamily="49" charset="0"/>
              </a:rPr>
              <a:t>", "</a:t>
            </a:r>
            <a:r>
              <a:rPr lang="en-US" sz="2000" dirty="0">
                <a:solidFill>
                  <a:srgbClr val="000090"/>
                </a:solidFill>
                <a:latin typeface="Courier New" pitchFamily="49" charset="0"/>
                <a:ea typeface="+mn-ea"/>
                <a:cs typeface="Courier New" pitchFamily="49" charset="0"/>
              </a:rPr>
              <a:t>three</a:t>
            </a:r>
            <a:r>
              <a:rPr lang="en-US" sz="2000" dirty="0">
                <a:latin typeface="Courier New" pitchFamily="49" charset="0"/>
                <a:ea typeface="+mn-ea"/>
                <a:cs typeface="Courier New" pitchFamily="49" charset="0"/>
              </a:rPr>
              <a:t>", "</a:t>
            </a:r>
            <a:r>
              <a:rPr lang="en-US" sz="2000" dirty="0">
                <a:solidFill>
                  <a:srgbClr val="000090"/>
                </a:solidFill>
                <a:latin typeface="Courier New" pitchFamily="49" charset="0"/>
                <a:ea typeface="+mn-ea"/>
                <a:cs typeface="Courier New" pitchFamily="49" charset="0"/>
              </a:rPr>
              <a:t>four</a:t>
            </a:r>
            <a:r>
              <a:rPr lang="en-US" sz="2000" dirty="0">
                <a:latin typeface="Courier New" pitchFamily="49" charset="0"/>
                <a:ea typeface="+mn-ea"/>
                <a:cs typeface="Courier New" pitchFamily="49" charset="0"/>
              </a:rPr>
              <a:t>"}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ea typeface="+mn-ea"/>
                <a:cs typeface="Courier New" pitchFamily="49" charset="0"/>
              </a:rPr>
              <a:t>}</a:t>
            </a:r>
            <a:r>
              <a:rPr lang="en-US" sz="2000" dirty="0">
                <a:latin typeface="Courier New" pitchFamily="49" charset="0"/>
                <a:ea typeface="+mn-ea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2000" dirty="0">
                <a:latin typeface="Courier New" pitchFamily="49" charset="0"/>
                <a:ea typeface="+mn-ea"/>
                <a:cs typeface="Courier New" pitchFamily="49" charset="0"/>
              </a:rPr>
              <a:t>    </a:t>
            </a:r>
            <a:r>
              <a:rPr lang="en-US" sz="2000" dirty="0" err="1">
                <a:latin typeface="Courier New" pitchFamily="49" charset="0"/>
                <a:ea typeface="+mn-ea"/>
                <a:cs typeface="Courier New" pitchFamily="49" charset="0"/>
              </a:rPr>
              <a:t>std</a:t>
            </a:r>
            <a:r>
              <a:rPr lang="en-US" sz="2000" dirty="0">
                <a:latin typeface="Courier New" pitchFamily="49" charset="0"/>
                <a:ea typeface="+mn-ea"/>
                <a:cs typeface="Courier New" pitchFamily="49" charset="0"/>
              </a:rPr>
              <a:t>::</a:t>
            </a:r>
            <a:r>
              <a:rPr lang="en-US" sz="2000" dirty="0" err="1">
                <a:latin typeface="Courier New" pitchFamily="49" charset="0"/>
                <a:ea typeface="+mn-ea"/>
                <a:cs typeface="Courier New" pitchFamily="49" charset="0"/>
              </a:rPr>
              <a:t>cout</a:t>
            </a:r>
            <a:r>
              <a:rPr lang="en-US" sz="2000" dirty="0">
                <a:latin typeface="Courier New" pitchFamily="49" charset="0"/>
                <a:ea typeface="+mn-ea"/>
                <a:cs typeface="Courier New" pitchFamily="49" charset="0"/>
              </a:rPr>
              <a:t> &lt;&lt; "</a:t>
            </a:r>
            <a:r>
              <a:rPr lang="en-US" sz="2000" dirty="0">
                <a:solidFill>
                  <a:srgbClr val="000090"/>
                </a:solidFill>
                <a:latin typeface="Courier New" pitchFamily="49" charset="0"/>
                <a:ea typeface="+mn-ea"/>
                <a:cs typeface="Courier New" pitchFamily="49" charset="0"/>
              </a:rPr>
              <a:t>Enter a number between 0 and 4: </a:t>
            </a:r>
            <a:r>
              <a:rPr lang="en-US" sz="2000" dirty="0">
                <a:latin typeface="Courier New" pitchFamily="49" charset="0"/>
                <a:ea typeface="+mn-ea"/>
                <a:cs typeface="Courier New" pitchFamily="49" charset="0"/>
              </a:rPr>
              <a:t>";</a:t>
            </a:r>
          </a:p>
          <a:p>
            <a:pPr>
              <a:defRPr/>
            </a:pPr>
            <a:r>
              <a:rPr lang="en-US" sz="2000" dirty="0">
                <a:latin typeface="Courier New" pitchFamily="49" charset="0"/>
                <a:ea typeface="+mn-ea"/>
                <a:cs typeface="Courier New" pitchFamily="49" charset="0"/>
              </a:rPr>
              <a:t>    </a:t>
            </a:r>
            <a:r>
              <a:rPr lang="en-US" sz="2000" dirty="0" err="1">
                <a:latin typeface="Courier New" pitchFamily="49" charset="0"/>
                <a:ea typeface="+mn-ea"/>
                <a:cs typeface="Courier New" pitchFamily="49" charset="0"/>
              </a:rPr>
              <a:t>std</a:t>
            </a:r>
            <a:r>
              <a:rPr lang="en-US" sz="2000" dirty="0">
                <a:latin typeface="Courier New" pitchFamily="49" charset="0"/>
                <a:ea typeface="+mn-ea"/>
                <a:cs typeface="Courier New" pitchFamily="49" charset="0"/>
              </a:rPr>
              <a:t>::</a:t>
            </a:r>
            <a:r>
              <a:rPr lang="en-US" sz="2000" dirty="0" err="1">
                <a:latin typeface="Courier New" pitchFamily="49" charset="0"/>
                <a:ea typeface="+mn-ea"/>
                <a:cs typeface="Courier New" pitchFamily="49" charset="0"/>
              </a:rPr>
              <a:t>cin</a:t>
            </a:r>
            <a:r>
              <a:rPr lang="en-US" sz="2000" dirty="0">
                <a:latin typeface="Courier New" pitchFamily="49" charset="0"/>
                <a:ea typeface="+mn-ea"/>
                <a:cs typeface="Courier New" pitchFamily="49" charset="0"/>
              </a:rPr>
              <a:t> &gt;&gt; </a:t>
            </a:r>
            <a:r>
              <a:rPr lang="en-US" sz="2000" dirty="0" err="1">
                <a:latin typeface="Courier New" pitchFamily="49" charset="0"/>
                <a:ea typeface="+mn-ea"/>
                <a:cs typeface="Courier New" pitchFamily="49" charset="0"/>
              </a:rPr>
              <a:t>i</a:t>
            </a:r>
            <a:r>
              <a:rPr lang="en-US" sz="2000" dirty="0">
                <a:latin typeface="Courier New" pitchFamily="49" charset="0"/>
                <a:ea typeface="+mn-ea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2000" dirty="0">
                <a:latin typeface="Courier New" pitchFamily="49" charset="0"/>
                <a:ea typeface="+mn-ea"/>
                <a:cs typeface="Courier New" pitchFamily="49" charset="0"/>
              </a:rPr>
              <a:t>    </a:t>
            </a:r>
            <a:r>
              <a:rPr lang="en-US" sz="2000" dirty="0" err="1">
                <a:latin typeface="Courier New" pitchFamily="49" charset="0"/>
                <a:ea typeface="+mn-ea"/>
                <a:cs typeface="Courier New" pitchFamily="49" charset="0"/>
              </a:rPr>
              <a:t>std</a:t>
            </a:r>
            <a:r>
              <a:rPr lang="en-US" sz="2000" dirty="0">
                <a:latin typeface="Courier New" pitchFamily="49" charset="0"/>
                <a:ea typeface="+mn-ea"/>
                <a:cs typeface="Courier New" pitchFamily="49" charset="0"/>
              </a:rPr>
              <a:t>::</a:t>
            </a:r>
            <a:r>
              <a:rPr lang="en-US" sz="2000" dirty="0" err="1">
                <a:latin typeface="Courier New" pitchFamily="49" charset="0"/>
                <a:ea typeface="+mn-ea"/>
                <a:cs typeface="Courier New" pitchFamily="49" charset="0"/>
              </a:rPr>
              <a:t>cout</a:t>
            </a:r>
            <a:r>
              <a:rPr lang="en-US" sz="2000" dirty="0">
                <a:latin typeface="Courier New" pitchFamily="49" charset="0"/>
                <a:ea typeface="+mn-ea"/>
                <a:cs typeface="Courier New" pitchFamily="49" charset="0"/>
              </a:rPr>
              <a:t> &lt;&lt; </a:t>
            </a: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words</a:t>
            </a:r>
            <a:r>
              <a:rPr lang="en-US" sz="2000" dirty="0">
                <a:latin typeface="Courier New" pitchFamily="49" charset="0"/>
                <a:ea typeface="+mn-ea"/>
                <a:cs typeface="Courier New" pitchFamily="49" charset="0"/>
              </a:rPr>
              <a:t>[</a:t>
            </a:r>
            <a:r>
              <a:rPr lang="en-US" sz="2000" dirty="0" err="1">
                <a:latin typeface="Courier New" pitchFamily="49" charset="0"/>
                <a:ea typeface="+mn-ea"/>
                <a:cs typeface="Courier New" pitchFamily="49" charset="0"/>
              </a:rPr>
              <a:t>i</a:t>
            </a:r>
            <a:r>
              <a:rPr lang="en-US" sz="2000" dirty="0">
                <a:latin typeface="Courier New" pitchFamily="49" charset="0"/>
                <a:ea typeface="+mn-ea"/>
                <a:cs typeface="Courier New" pitchFamily="49" charset="0"/>
              </a:rPr>
              <a:t>] &lt;&lt; </a:t>
            </a:r>
            <a:r>
              <a:rPr lang="en-US" sz="2000" dirty="0" err="1">
                <a:latin typeface="Courier New" pitchFamily="49" charset="0"/>
                <a:ea typeface="+mn-ea"/>
                <a:cs typeface="Courier New" pitchFamily="49" charset="0"/>
              </a:rPr>
              <a:t>std</a:t>
            </a:r>
            <a:r>
              <a:rPr lang="en-US" sz="2000" dirty="0">
                <a:latin typeface="Courier New" pitchFamily="49" charset="0"/>
                <a:ea typeface="+mn-ea"/>
                <a:cs typeface="Courier New" pitchFamily="49" charset="0"/>
              </a:rPr>
              <a:t>::</a:t>
            </a:r>
            <a:r>
              <a:rPr lang="en-US" sz="2000" dirty="0" err="1">
                <a:latin typeface="Courier New" pitchFamily="49" charset="0"/>
                <a:ea typeface="+mn-ea"/>
                <a:cs typeface="Courier New" pitchFamily="49" charset="0"/>
              </a:rPr>
              <a:t>endl</a:t>
            </a:r>
            <a:r>
              <a:rPr lang="en-US" sz="2000" dirty="0">
                <a:latin typeface="Courier New" pitchFamily="49" charset="0"/>
                <a:ea typeface="+mn-ea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2000" dirty="0">
                <a:latin typeface="Courier New" pitchFamily="49" charset="0"/>
                <a:ea typeface="+mn-ea"/>
                <a:cs typeface="Courier New" pitchFamily="49" charset="0"/>
              </a:rPr>
              <a:t>    </a:t>
            </a:r>
            <a:r>
              <a:rPr lang="en-US" sz="2000" dirty="0">
                <a:solidFill>
                  <a:srgbClr val="CC0099"/>
                </a:solidFill>
                <a:latin typeface="Courier New" pitchFamily="49" charset="0"/>
                <a:ea typeface="+mn-ea"/>
                <a:cs typeface="Courier New" pitchFamily="49" charset="0"/>
              </a:rPr>
              <a:t>return</a:t>
            </a:r>
            <a:r>
              <a:rPr lang="en-US" sz="2000" dirty="0">
                <a:latin typeface="Courier New" pitchFamily="49" charset="0"/>
                <a:ea typeface="+mn-ea"/>
                <a:cs typeface="Courier New" pitchFamily="49" charset="0"/>
              </a:rPr>
              <a:t> 0;</a:t>
            </a:r>
          </a:p>
          <a:p>
            <a:pPr>
              <a:defRPr/>
            </a:pPr>
            <a:r>
              <a:rPr lang="en-US" sz="2000" dirty="0">
                <a:latin typeface="Courier New" pitchFamily="49" charset="0"/>
                <a:ea typeface="+mn-ea"/>
                <a:cs typeface="Courier New" pitchFamily="49" charset="0"/>
              </a:rPr>
              <a:t>}</a:t>
            </a:r>
          </a:p>
        </p:txBody>
      </p:sp>
      <p:sp>
        <p:nvSpPr>
          <p:cNvPr id="5" name="Line Callout 2 4"/>
          <p:cNvSpPr/>
          <p:nvPr/>
        </p:nvSpPr>
        <p:spPr>
          <a:xfrm>
            <a:off x="4343400" y="3124200"/>
            <a:ext cx="3962400" cy="8382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56061"/>
              <a:gd name="adj6" fmla="val -17869"/>
            </a:avLst>
          </a:prstGeom>
          <a:solidFill>
            <a:srgbClr val="FFFFCC"/>
          </a:solidFill>
          <a:ln w="12700">
            <a:solidFill>
              <a:srgbClr val="FF0000"/>
            </a:solidFill>
            <a:headEnd type="none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First generic parameter is </a:t>
            </a:r>
            <a:r>
              <a:rPr lang="en-US" sz="1600" dirty="0">
                <a:solidFill>
                  <a:schemeClr val="tx1"/>
                </a:solidFill>
              </a:rPr>
              <a:t>d</a:t>
            </a:r>
            <a:r>
              <a:rPr lang="en-US" sz="1600" dirty="0" smtClean="0">
                <a:solidFill>
                  <a:schemeClr val="tx1"/>
                </a:solidFill>
              </a:rPr>
              <a:t>ata type of elements and second parameter is number of elements in the array.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4029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std</a:t>
            </a:r>
            <a:r>
              <a:rPr lang="en-US" dirty="0" smtClean="0"/>
              <a:t>::vector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C++ Standard Template Library (STL) provides a dynamic array class called </a:t>
            </a:r>
            <a:r>
              <a:rPr lang="en-US" dirty="0" err="1" smtClean="0">
                <a:latin typeface="Courier New"/>
                <a:cs typeface="Courier New"/>
              </a:rPr>
              <a:t>std</a:t>
            </a:r>
            <a:r>
              <a:rPr lang="en-US" dirty="0" smtClean="0">
                <a:latin typeface="Courier New"/>
                <a:cs typeface="Courier New"/>
              </a:rPr>
              <a:t>::vector</a:t>
            </a:r>
          </a:p>
          <a:p>
            <a:pPr lvl="1"/>
            <a:r>
              <a:rPr lang="en-US" dirty="0" smtClean="0"/>
              <a:t>This is similar to </a:t>
            </a:r>
            <a:r>
              <a:rPr lang="en-US" dirty="0" err="1" smtClean="0">
                <a:latin typeface="Courier New"/>
                <a:cs typeface="Courier New"/>
              </a:rPr>
              <a:t>java.util.ArrayList</a:t>
            </a:r>
            <a:r>
              <a:rPr lang="en-US" dirty="0" smtClean="0"/>
              <a:t> in Java</a:t>
            </a:r>
          </a:p>
          <a:p>
            <a:pPr lvl="1"/>
            <a:r>
              <a:rPr lang="en-US" dirty="0" smtClean="0"/>
              <a:t>Elements can be added/removed dynamically</a:t>
            </a:r>
          </a:p>
          <a:p>
            <a:pPr lvl="1"/>
            <a:r>
              <a:rPr lang="en-US" dirty="0" smtClean="0"/>
              <a:t>Provides several methods to operate on list of elements</a:t>
            </a:r>
          </a:p>
          <a:p>
            <a:pPr lvl="2"/>
            <a:r>
              <a:rPr lang="en-US" dirty="0" smtClean="0"/>
              <a:t>Refer to online documentation for details on </a:t>
            </a:r>
            <a:r>
              <a:rPr lang="en-US" dirty="0"/>
              <a:t>the methods: </a:t>
            </a:r>
            <a:r>
              <a:rPr lang="en-US" dirty="0">
                <a:hlinkClick r:id="rId2"/>
              </a:rPr>
              <a:t>http://www.cplusplus.com/reference/stl/vector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2"/>
            <a:r>
              <a:rPr lang="en-US" dirty="0" smtClean="0"/>
              <a:t>Review Chapter 7 of E-textbook </a:t>
            </a:r>
            <a:r>
              <a:rPr lang="en-US" dirty="0" smtClean="0">
                <a:hlinkClick r:id="rId3"/>
              </a:rPr>
              <a:t>C++ How to Program</a:t>
            </a:r>
            <a:endParaRPr lang="en-US" dirty="0" smtClean="0"/>
          </a:p>
          <a:p>
            <a:pPr lvl="1"/>
            <a:r>
              <a:rPr lang="en-US" dirty="0"/>
              <a:t>Typically this is the list-like data structure of </a:t>
            </a:r>
            <a:r>
              <a:rPr lang="en-US" dirty="0" smtClean="0"/>
              <a:t>choice</a:t>
            </a:r>
          </a:p>
          <a:p>
            <a:pPr lvl="2"/>
            <a:r>
              <a:rPr lang="en-US" dirty="0" smtClean="0"/>
              <a:t>Provides forward and backward iterators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17875"/>
      </p:ext>
    </p:extLst>
  </p:cSld>
  <p:clrMapOvr>
    <a:masterClrMapping/>
  </p:clrMapOvr>
</p:sld>
</file>

<file path=ppt/theme/theme1.xml><?xml version="1.0" encoding="utf-8"?>
<a:theme xmlns:a="http://schemas.openxmlformats.org/drawingml/2006/main" name="Rao">
  <a:themeElements>
    <a:clrScheme name="Ra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Ra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Rao</Template>
  <TotalTime>7055</TotalTime>
  <Words>3957</Words>
  <Application>Microsoft Office PowerPoint</Application>
  <PresentationFormat>On-screen Show (4:3)</PresentationFormat>
  <Paragraphs>577</Paragraphs>
  <Slides>33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Rao</vt:lpstr>
      <vt:lpstr>Review of C/C++ Concepts Arrays, Vectors, Iterators, &amp; Lambdas</vt:lpstr>
      <vt:lpstr>Arrays of Primitive Types</vt:lpstr>
      <vt:lpstr>Initializing Arrays</vt:lpstr>
      <vt:lpstr>Strings</vt:lpstr>
      <vt:lpstr>Simple C-String Manipulation</vt:lpstr>
      <vt:lpstr>C to C++ Strings</vt:lpstr>
      <vt:lpstr>Static 2-D arrays</vt:lpstr>
      <vt:lpstr>The std::array class</vt:lpstr>
      <vt:lpstr>std::vector</vt:lpstr>
      <vt:lpstr>std::vector Example</vt:lpstr>
      <vt:lpstr>New for-loop with arrays &amp; vectors</vt:lpstr>
      <vt:lpstr>Hash Map: unordered_map</vt:lpstr>
      <vt:lpstr>std::unordered_map Example</vt:lpstr>
      <vt:lpstr>Iterators</vt:lpstr>
      <vt:lpstr>Iterators with std::vector</vt:lpstr>
      <vt:lpstr>Iterators with std::unorded_map</vt:lpstr>
      <vt:lpstr>Algorithms &amp; Iterators</vt:lpstr>
      <vt:lpstr>Common methods in algorithms: for_each</vt:lpstr>
      <vt:lpstr>Example:for_each</vt:lpstr>
      <vt:lpstr>Common methods in algorithms: copy, unique_copy &amp; copy_n</vt:lpstr>
      <vt:lpstr>Example of: copy, unique_copy &amp; copy_n</vt:lpstr>
      <vt:lpstr>Input &amp; Output Iterators with I/O streams</vt:lpstr>
      <vt:lpstr>Iterators &amp; Algorithms with Arrays</vt:lpstr>
      <vt:lpstr>Lambdas</vt:lpstr>
      <vt:lpstr>Examples of Lambdas</vt:lpstr>
      <vt:lpstr>Lambdas with algorithms</vt:lpstr>
      <vt:lpstr>Capture syntax for lambdas</vt:lpstr>
      <vt:lpstr>Stream &amp; File I/O</vt:lpstr>
      <vt:lpstr>Class hierarchy for I/O streams</vt:lpstr>
      <vt:lpstr>File Stream example: Copy a text file</vt:lpstr>
      <vt:lpstr>Iterators with files</vt:lpstr>
      <vt:lpstr>String Streams</vt:lpstr>
      <vt:lpstr>String Stream Example</vt:lpstr>
    </vt:vector>
  </TitlesOfParts>
  <Company>School of Engineering and Applied Science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 for the Java Programmer</dc:title>
  <dc:creator>School of Engineering &amp; Applied Science</dc:creator>
  <cp:lastModifiedBy>Victoria</cp:lastModifiedBy>
  <cp:revision>207</cp:revision>
  <dcterms:created xsi:type="dcterms:W3CDTF">2007-01-10T03:26:40Z</dcterms:created>
  <dcterms:modified xsi:type="dcterms:W3CDTF">2013-01-28T15:27:18Z</dcterms:modified>
</cp:coreProperties>
</file>