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54"/>
  </p:notesMasterIdLst>
  <p:sldIdLst>
    <p:sldId id="256" r:id="rId2"/>
    <p:sldId id="296" r:id="rId3"/>
    <p:sldId id="298" r:id="rId4"/>
    <p:sldId id="299" r:id="rId5"/>
    <p:sldId id="302" r:id="rId6"/>
    <p:sldId id="300" r:id="rId7"/>
    <p:sldId id="301" r:id="rId8"/>
    <p:sldId id="297" r:id="rId9"/>
    <p:sldId id="304" r:id="rId10"/>
    <p:sldId id="274" r:id="rId11"/>
    <p:sldId id="303" r:id="rId12"/>
    <p:sldId id="294" r:id="rId13"/>
    <p:sldId id="295" r:id="rId14"/>
    <p:sldId id="275" r:id="rId15"/>
    <p:sldId id="271" r:id="rId16"/>
    <p:sldId id="272" r:id="rId17"/>
    <p:sldId id="276" r:id="rId18"/>
    <p:sldId id="273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305" r:id="rId28"/>
    <p:sldId id="306" r:id="rId29"/>
    <p:sldId id="307" r:id="rId30"/>
    <p:sldId id="308" r:id="rId31"/>
    <p:sldId id="311" r:id="rId32"/>
    <p:sldId id="310" r:id="rId33"/>
    <p:sldId id="309" r:id="rId34"/>
    <p:sldId id="312" r:id="rId35"/>
    <p:sldId id="287" r:id="rId36"/>
    <p:sldId id="313" r:id="rId37"/>
    <p:sldId id="314" r:id="rId38"/>
    <p:sldId id="315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16" r:id="rId48"/>
    <p:sldId id="317" r:id="rId49"/>
    <p:sldId id="318" r:id="rId50"/>
    <p:sldId id="319" r:id="rId51"/>
    <p:sldId id="320" r:id="rId52"/>
    <p:sldId id="321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800000"/>
    <a:srgbClr val="6600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824" y="1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FB0DF-029E-49E8-AC0A-6E51873C34F9}" type="datetimeFigureOut">
              <a:rPr lang="en-US" smtClean="0"/>
              <a:pPr/>
              <a:t>11/9/12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D038F-A755-4BD4-9F10-BBC6092F45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9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D038F-A755-4BD4-9F10-BBC6092F455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D038F-A755-4BD4-9F10-BBC6092F455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0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9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49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219200"/>
            <a:ext cx="43053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60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219200"/>
            <a:ext cx="8763000" cy="5486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0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251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8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8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6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83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562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44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blipFill dpi="0" rotWithShape="0">
            <a:blip r:embed="rId16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cppreference.com/w/cpp/thread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cppreference.com/w/cpp/atomic/atomic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Operating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Cooperating </a:t>
            </a:r>
            <a:r>
              <a:rPr lang="en-US" dirty="0" smtClean="0"/>
              <a:t>Processes &amp; Threads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Multiple </a:t>
            </a:r>
            <a:r>
              <a:rPr lang="en-US" sz="2800" dirty="0" smtClean="0"/>
              <a:t>threads or processes </a:t>
            </a:r>
            <a:r>
              <a:rPr lang="en-US" sz="2800" dirty="0"/>
              <a:t>share resources</a:t>
            </a:r>
          </a:p>
          <a:p>
            <a:pPr lvl="1"/>
            <a:r>
              <a:rPr lang="en-US" sz="2400" dirty="0"/>
              <a:t>Most typical scenario in real world</a:t>
            </a:r>
          </a:p>
          <a:p>
            <a:pPr lvl="1"/>
            <a:r>
              <a:rPr lang="en-US" sz="2400" dirty="0"/>
              <a:t>Control</a:t>
            </a:r>
          </a:p>
          <a:p>
            <a:pPr lvl="2"/>
            <a:r>
              <a:rPr lang="en-US" sz="2000" dirty="0"/>
              <a:t>Two </a:t>
            </a:r>
            <a:r>
              <a:rPr lang="en-US" sz="2000" dirty="0" smtClean="0"/>
              <a:t>(or more) threads/processes </a:t>
            </a:r>
            <a:r>
              <a:rPr lang="en-US" sz="2000" dirty="0"/>
              <a:t>need to alternate running </a:t>
            </a:r>
          </a:p>
          <a:p>
            <a:pPr lvl="1"/>
            <a:r>
              <a:rPr lang="en-US" sz="2400" dirty="0"/>
              <a:t>Data</a:t>
            </a:r>
          </a:p>
          <a:p>
            <a:pPr lvl="2"/>
            <a:r>
              <a:rPr lang="en-US" sz="2000" dirty="0" smtClean="0"/>
              <a:t>Threads share </a:t>
            </a:r>
            <a:r>
              <a:rPr lang="en-US" sz="2000" dirty="0"/>
              <a:t>data</a:t>
            </a:r>
          </a:p>
          <a:p>
            <a:pPr lvl="3"/>
            <a:r>
              <a:rPr lang="en-US" sz="1800" dirty="0"/>
              <a:t>Either using the same object </a:t>
            </a:r>
            <a:r>
              <a:rPr lang="en-US" sz="1800" dirty="0" smtClean="0"/>
              <a:t>instance passed when thread is created</a:t>
            </a:r>
            <a:endParaRPr lang="en-US" sz="1800" dirty="0"/>
          </a:p>
          <a:p>
            <a:pPr lvl="3"/>
            <a:r>
              <a:rPr lang="en-US" sz="1800" dirty="0"/>
              <a:t>Using </a:t>
            </a:r>
            <a:r>
              <a:rPr lang="en-US" sz="1800" dirty="0" smtClean="0"/>
              <a:t>static or global objects</a:t>
            </a:r>
          </a:p>
          <a:p>
            <a:pPr lvl="2"/>
            <a:r>
              <a:rPr lang="en-US" sz="2200" dirty="0" smtClean="0"/>
              <a:t>Processes share data using Inter Process Communication (IPC)</a:t>
            </a:r>
          </a:p>
          <a:p>
            <a:pPr lvl="3"/>
            <a:r>
              <a:rPr lang="en-US" sz="1800" dirty="0" smtClean="0"/>
              <a:t>Using shared memory</a:t>
            </a:r>
          </a:p>
          <a:p>
            <a:pPr lvl="3"/>
            <a:r>
              <a:rPr lang="en-US" sz="1800" dirty="0" smtClean="0"/>
              <a:t>Using message queues</a:t>
            </a:r>
          </a:p>
          <a:p>
            <a:r>
              <a:rPr lang="en-US" sz="3000" dirty="0" smtClean="0"/>
              <a:t>However, all shared data including IPC mechanisms need to be coordinated to ensure consistent operation.</a:t>
            </a:r>
            <a:endParaRPr lang="en-US"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Synchronization: Coordinating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task of coordinating multiple processes or threads is called “</a:t>
            </a:r>
            <a:r>
              <a:rPr lang="en-US" i="1" dirty="0" smtClean="0"/>
              <a:t>synchronization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Synchronization is necessary to</a:t>
            </a:r>
          </a:p>
          <a:p>
            <a:pPr lvl="2"/>
            <a:r>
              <a:rPr lang="en-US" dirty="0" smtClean="0"/>
              <a:t>Consistently access shared resources or data</a:t>
            </a:r>
          </a:p>
          <a:p>
            <a:pPr lvl="2"/>
            <a:r>
              <a:rPr lang="en-US" dirty="0" smtClean="0"/>
              <a:t>Control/coordinate operations between multiple threads</a:t>
            </a:r>
          </a:p>
          <a:p>
            <a:pPr lvl="1"/>
            <a:r>
              <a:rPr lang="en-US" dirty="0" smtClean="0"/>
              <a:t>Synchronization is a necessary overhead</a:t>
            </a:r>
          </a:p>
          <a:p>
            <a:pPr lvl="2"/>
            <a:r>
              <a:rPr lang="en-US" dirty="0" smtClean="0"/>
              <a:t>Different strategies are used in different situations to manage overheads better</a:t>
            </a:r>
          </a:p>
          <a:p>
            <a:pPr lvl="2"/>
            <a:r>
              <a:rPr lang="en-US" dirty="0" smtClean="0"/>
              <a:t>The strategies essentially tradeoff</a:t>
            </a:r>
          </a:p>
          <a:p>
            <a:pPr lvl="3"/>
            <a:r>
              <a:rPr lang="en-US" dirty="0" smtClean="0"/>
              <a:t>CPU busy waiting</a:t>
            </a:r>
          </a:p>
          <a:p>
            <a:pPr lvl="3"/>
            <a:r>
              <a:rPr lang="en-US" dirty="0" smtClean="0"/>
              <a:t>CPU idling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incorrect Multithreading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5181600"/>
          </a:xfr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&lt;thread&gt;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&lt;vector&gt;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&lt;algorithm&gt;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sz="2000" b="1" dirty="0" err="1" smtClean="0">
                <a:solidFill>
                  <a:srgbClr val="2A00FF"/>
                </a:solidFill>
                <a:latin typeface="Consolas"/>
              </a:rPr>
              <a:t>iostream</a:t>
            </a:r>
            <a:r>
              <a:rPr lang="en-US" sz="2000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sz="2000" dirty="0" smtClean="0">
              <a:latin typeface="Consolas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#define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THREAD_COUNT 50</a:t>
            </a:r>
          </a:p>
          <a:p>
            <a:pPr>
              <a:buNone/>
            </a:pPr>
            <a:endParaRPr lang="en-US" sz="2000" dirty="0" smtClean="0">
              <a:latin typeface="Consolas"/>
            </a:endParaRPr>
          </a:p>
          <a:p>
            <a:pPr>
              <a:buNone/>
            </a:pP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effectLst>
                  <a:glow rad="228600">
                    <a:srgbClr val="FFFF00">
                      <a:alpha val="40000"/>
                    </a:srgbClr>
                  </a:glow>
                </a:effectLst>
                <a:latin typeface="Consolas"/>
              </a:rPr>
              <a:t>num</a:t>
            </a:r>
            <a:r>
              <a:rPr lang="en-US" sz="2000" b="1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= 0;</a:t>
            </a:r>
          </a:p>
          <a:p>
            <a:pPr>
              <a:buNone/>
            </a:pPr>
            <a:endParaRPr lang="en-US" sz="2000" dirty="0" smtClean="0">
              <a:latin typeface="Consolas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threadMain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>
              <a:buNone/>
            </a:pPr>
            <a:r>
              <a:rPr lang="nn-NO" sz="20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nn-NO" sz="2000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sz="20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nn-NO" sz="20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2000" b="1" dirty="0" smtClean="0">
                <a:solidFill>
                  <a:srgbClr val="000000"/>
                </a:solidFill>
                <a:latin typeface="Consolas"/>
              </a:rPr>
              <a:t> i = 0; (i &lt; 1000); i++) {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   </a:t>
            </a:r>
            <a:r>
              <a:rPr lang="en-US" sz="2000" dirty="0" smtClean="0">
                <a:solidFill>
                  <a:srgbClr val="000000"/>
                </a:solidFill>
                <a:effectLst>
                  <a:glow rad="228600">
                    <a:srgbClr val="FFFF00">
                      <a:alpha val="40000"/>
                    </a:srgbClr>
                  </a:glow>
                </a:effectLst>
                <a:latin typeface="Consolas"/>
              </a:rPr>
              <a:t>num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++;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2000" dirty="0" smtClean="0">
              <a:latin typeface="Consolas"/>
            </a:endParaRPr>
          </a:p>
          <a:p>
            <a:pPr>
              <a:buNone/>
            </a:pP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std::vector&lt;std::thread&gt;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threadGroup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= 0; (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&lt; THREAD_COUNT);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++) {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threadGroup.push_back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(std::thread(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threadMain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std::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for_each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threadGroup.begin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(),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threadGroup.end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(),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              [](std::thread&amp; t){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t.join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();});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std::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cout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&lt;&lt; </a:t>
            </a:r>
            <a:r>
              <a:rPr lang="en-US" sz="2000" dirty="0" smtClean="0">
                <a:solidFill>
                  <a:srgbClr val="2A00FF"/>
                </a:solidFill>
                <a:latin typeface="Consolas"/>
              </a:rPr>
              <a:t>"Value of num = "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&lt;&lt; num &lt;&lt; std::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endl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0;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1200" y="1338858"/>
            <a:ext cx="3048000" cy="3385542"/>
          </a:xfrm>
          <a:prstGeom prst="rect">
            <a:avLst/>
          </a:prstGeom>
          <a:solidFill>
            <a:srgbClr val="FFFFC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Output from multiple runs: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thread_test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Value of num = 50000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thread_test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Value of num = 50000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thread_test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Value of num = 49000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thread_test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Value of num = 49913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thread_test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Value of num = 49884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thread_test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Value of num = 49000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$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thread_test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Value of num = 50000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6096000"/>
            <a:ext cx="6858000" cy="384721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tIns="91440" bIns="91440" rtlCol="0" anchor="ctr" anchorCtr="0">
            <a:spAutoFit/>
          </a:bodyPr>
          <a:lstStyle/>
          <a:p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g++ -std=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c++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0x -g -Wall thread_test.cpp -o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thread_test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lpthread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1371600"/>
            <a:ext cx="2286000" cy="92333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/>
              <a:t> is read and modified by multiple threads.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5100" y="2679700"/>
            <a:ext cx="1447800" cy="304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hape 9"/>
          <p:cNvCxnSpPr>
            <a:stCxn id="7" idx="3"/>
            <a:endCxn id="6" idx="2"/>
          </p:cNvCxnSpPr>
          <p:nvPr/>
        </p:nvCxnSpPr>
        <p:spPr>
          <a:xfrm flipV="1">
            <a:off x="1612900" y="2294930"/>
            <a:ext cx="2654300" cy="537170"/>
          </a:xfrm>
          <a:prstGeom prst="bentConnector2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09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</a:t>
            </a:r>
            <a:r>
              <a:rPr lang="en-US" dirty="0" smtClean="0"/>
              <a:t>Code on previous slide</a:t>
            </a:r>
            <a:endParaRPr lang="en-US" dirty="0"/>
          </a:p>
        </p:txBody>
      </p:sp>
      <p:grpSp>
        <p:nvGrpSpPr>
          <p:cNvPr id="144" name="Group 143"/>
          <p:cNvGrpSpPr/>
          <p:nvPr/>
        </p:nvGrpSpPr>
        <p:grpSpPr>
          <a:xfrm>
            <a:off x="4876800" y="2209800"/>
            <a:ext cx="3886200" cy="3745468"/>
            <a:chOff x="152400" y="1447800"/>
            <a:chExt cx="3886200" cy="3745468"/>
          </a:xfrm>
        </p:grpSpPr>
        <p:sp>
          <p:nvSpPr>
            <p:cNvPr id="27" name="TextBox 26"/>
            <p:cNvSpPr txBox="1"/>
            <p:nvPr/>
          </p:nvSpPr>
          <p:spPr>
            <a:xfrm>
              <a:off x="152400" y="1600200"/>
              <a:ext cx="129540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Thread 1</a:t>
              </a:r>
              <a:endParaRPr lang="en-US" dirty="0"/>
            </a:p>
          </p:txBody>
        </p:sp>
        <p:cxnSp>
          <p:nvCxnSpPr>
            <p:cNvPr id="29" name="Straight Connector 28"/>
            <p:cNvCxnSpPr>
              <a:stCxn id="27" idx="2"/>
              <a:endCxn id="45" idx="0"/>
            </p:cNvCxnSpPr>
            <p:nvPr/>
          </p:nvCxnSpPr>
          <p:spPr>
            <a:xfrm>
              <a:off x="800100" y="1969532"/>
              <a:ext cx="0" cy="6974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819400" y="1600200"/>
              <a:ext cx="1219200" cy="36933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Thread 2</a:t>
              </a:r>
              <a:endParaRPr lang="en-US" dirty="0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429000" y="1969532"/>
              <a:ext cx="0" cy="937736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1752600" y="1447800"/>
              <a:ext cx="8382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num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>
              <a:stCxn id="35" idx="4"/>
              <a:endCxn id="43" idx="0"/>
            </p:cNvCxnSpPr>
            <p:nvPr/>
          </p:nvCxnSpPr>
          <p:spPr>
            <a:xfrm>
              <a:off x="2171700" y="2286000"/>
              <a:ext cx="0" cy="38100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1905000" y="2667000"/>
              <a:ext cx="533400" cy="533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8600" y="2667000"/>
              <a:ext cx="1143000" cy="533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num++</a:t>
              </a:r>
              <a:endPara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47" name="Straight Connector 46"/>
            <p:cNvCxnSpPr>
              <a:stCxn id="43" idx="2"/>
              <a:endCxn id="45" idx="3"/>
            </p:cNvCxnSpPr>
            <p:nvPr/>
          </p:nvCxnSpPr>
          <p:spPr>
            <a:xfrm flipH="1">
              <a:off x="1371600" y="2933700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5" idx="2"/>
            </p:cNvCxnSpPr>
            <p:nvPr/>
          </p:nvCxnSpPr>
          <p:spPr>
            <a:xfrm>
              <a:off x="800100" y="3200400"/>
              <a:ext cx="3466" cy="926068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2860965" y="3429000"/>
              <a:ext cx="1143000" cy="533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num++</a:t>
              </a:r>
              <a:endPara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54" name="Straight Connector 53"/>
            <p:cNvCxnSpPr>
              <a:stCxn id="43" idx="6"/>
              <a:endCxn id="52" idx="1"/>
            </p:cNvCxnSpPr>
            <p:nvPr/>
          </p:nvCxnSpPr>
          <p:spPr>
            <a:xfrm>
              <a:off x="2438400" y="2933700"/>
              <a:ext cx="422565" cy="76200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2" idx="2"/>
            </p:cNvCxnSpPr>
            <p:nvPr/>
          </p:nvCxnSpPr>
          <p:spPr>
            <a:xfrm>
              <a:off x="3432465" y="3962400"/>
              <a:ext cx="0" cy="38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/>
            <p:nvPr/>
          </p:nvSpPr>
          <p:spPr>
            <a:xfrm>
              <a:off x="1905000" y="3657600"/>
              <a:ext cx="533400" cy="533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438400" y="25908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Reads 1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90600" y="2362200"/>
              <a:ext cx="990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Reads 1</a:t>
              </a:r>
              <a:endParaRPr lang="en-US" sz="1600" dirty="0"/>
            </a:p>
          </p:txBody>
        </p:sp>
        <p:cxnSp>
          <p:nvCxnSpPr>
            <p:cNvPr id="64" name="Straight Connector 63"/>
            <p:cNvCxnSpPr>
              <a:stCxn id="52" idx="1"/>
              <a:endCxn id="61" idx="6"/>
            </p:cNvCxnSpPr>
            <p:nvPr/>
          </p:nvCxnSpPr>
          <p:spPr>
            <a:xfrm flipH="1">
              <a:off x="2438400" y="3695700"/>
              <a:ext cx="422565" cy="22860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2209800" y="41148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Writes2</a:t>
              </a:r>
              <a:endParaRPr lang="en-US" dirty="0"/>
            </a:p>
          </p:txBody>
        </p:sp>
        <p:cxnSp>
          <p:nvCxnSpPr>
            <p:cNvPr id="69" name="Straight Connector 68"/>
            <p:cNvCxnSpPr>
              <a:stCxn id="43" idx="4"/>
              <a:endCxn id="61" idx="0"/>
            </p:cNvCxnSpPr>
            <p:nvPr/>
          </p:nvCxnSpPr>
          <p:spPr>
            <a:xfrm>
              <a:off x="2171700" y="3200400"/>
              <a:ext cx="0" cy="45720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1905000" y="4572000"/>
              <a:ext cx="533400" cy="533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73" name="Straight Connector 72"/>
            <p:cNvCxnSpPr>
              <a:stCxn id="61" idx="4"/>
              <a:endCxn id="72" idx="0"/>
            </p:cNvCxnSpPr>
            <p:nvPr/>
          </p:nvCxnSpPr>
          <p:spPr>
            <a:xfrm>
              <a:off x="2171700" y="4191000"/>
              <a:ext cx="0" cy="38100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endCxn id="72" idx="2"/>
            </p:cNvCxnSpPr>
            <p:nvPr/>
          </p:nvCxnSpPr>
          <p:spPr>
            <a:xfrm>
              <a:off x="838200" y="4648200"/>
              <a:ext cx="1066800" cy="19050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endCxn id="52" idx="0"/>
            </p:cNvCxnSpPr>
            <p:nvPr/>
          </p:nvCxnSpPr>
          <p:spPr>
            <a:xfrm>
              <a:off x="3429000" y="2895600"/>
              <a:ext cx="3465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434770" y="4267200"/>
              <a:ext cx="0" cy="926068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807025" y="4114800"/>
              <a:ext cx="3465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914400" y="48006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Writes2</a:t>
              </a:r>
              <a:endParaRPr lang="en-US" dirty="0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152400" y="2209800"/>
            <a:ext cx="3962400" cy="3811692"/>
            <a:chOff x="4876800" y="2575748"/>
            <a:chExt cx="3962400" cy="3811692"/>
          </a:xfrm>
        </p:grpSpPr>
        <p:sp>
          <p:nvSpPr>
            <p:cNvPr id="92" name="TextBox 91"/>
            <p:cNvSpPr txBox="1"/>
            <p:nvPr/>
          </p:nvSpPr>
          <p:spPr>
            <a:xfrm>
              <a:off x="4876800" y="2728148"/>
              <a:ext cx="129540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Thread 1</a:t>
              </a:r>
              <a:endParaRPr lang="en-US" dirty="0"/>
            </a:p>
          </p:txBody>
        </p:sp>
        <p:cxnSp>
          <p:nvCxnSpPr>
            <p:cNvPr id="93" name="Straight Connector 92"/>
            <p:cNvCxnSpPr>
              <a:stCxn id="92" idx="2"/>
              <a:endCxn id="99" idx="0"/>
            </p:cNvCxnSpPr>
            <p:nvPr/>
          </p:nvCxnSpPr>
          <p:spPr>
            <a:xfrm>
              <a:off x="5524500" y="3097480"/>
              <a:ext cx="0" cy="6974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7620000" y="2728148"/>
              <a:ext cx="1219200" cy="36933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Thread n</a:t>
              </a:r>
              <a:endParaRPr lang="en-US" dirty="0"/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8229600" y="3097480"/>
              <a:ext cx="0" cy="1611868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6477000" y="2575748"/>
              <a:ext cx="8382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num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97" name="Straight Connector 96"/>
            <p:cNvCxnSpPr>
              <a:stCxn id="96" idx="4"/>
              <a:endCxn id="98" idx="0"/>
            </p:cNvCxnSpPr>
            <p:nvPr/>
          </p:nvCxnSpPr>
          <p:spPr>
            <a:xfrm>
              <a:off x="6896100" y="3413948"/>
              <a:ext cx="0" cy="38100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/>
            <p:nvPr/>
          </p:nvSpPr>
          <p:spPr>
            <a:xfrm>
              <a:off x="6629400" y="3794948"/>
              <a:ext cx="533400" cy="533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953000" y="3794948"/>
              <a:ext cx="1143000" cy="533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num++</a:t>
              </a:r>
              <a:endPara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00" name="Straight Connector 99"/>
            <p:cNvCxnSpPr>
              <a:stCxn id="98" idx="2"/>
              <a:endCxn id="99" idx="3"/>
            </p:cNvCxnSpPr>
            <p:nvPr/>
          </p:nvCxnSpPr>
          <p:spPr>
            <a:xfrm flipH="1">
              <a:off x="6096000" y="4061648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99" idx="2"/>
            </p:cNvCxnSpPr>
            <p:nvPr/>
          </p:nvCxnSpPr>
          <p:spPr>
            <a:xfrm>
              <a:off x="5524500" y="4328348"/>
              <a:ext cx="3466" cy="926068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ectangle 101"/>
            <p:cNvSpPr/>
            <p:nvPr/>
          </p:nvSpPr>
          <p:spPr>
            <a:xfrm>
              <a:off x="7772400" y="5242748"/>
              <a:ext cx="914400" cy="533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num++</a:t>
              </a:r>
              <a:endPara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03" name="Straight Connector 102"/>
            <p:cNvCxnSpPr>
              <a:stCxn id="105" idx="6"/>
              <a:endCxn id="102" idx="1"/>
            </p:cNvCxnSpPr>
            <p:nvPr/>
          </p:nvCxnSpPr>
          <p:spPr>
            <a:xfrm>
              <a:off x="7162800" y="5052248"/>
              <a:ext cx="609600" cy="45720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2" idx="2"/>
            </p:cNvCxnSpPr>
            <p:nvPr/>
          </p:nvCxnSpPr>
          <p:spPr>
            <a:xfrm>
              <a:off x="8229600" y="5776148"/>
              <a:ext cx="0" cy="38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6629400" y="4785548"/>
              <a:ext cx="533400" cy="533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162800" y="371874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Reads 1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715000" y="3490148"/>
              <a:ext cx="990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Reads 1</a:t>
              </a:r>
              <a:endParaRPr lang="en-US" sz="1600" dirty="0"/>
            </a:p>
          </p:txBody>
        </p:sp>
        <p:cxnSp>
          <p:nvCxnSpPr>
            <p:cNvPr id="108" name="Straight Connector 107"/>
            <p:cNvCxnSpPr>
              <a:stCxn id="99" idx="3"/>
              <a:endCxn id="105" idx="2"/>
            </p:cNvCxnSpPr>
            <p:nvPr/>
          </p:nvCxnSpPr>
          <p:spPr>
            <a:xfrm>
              <a:off x="6096000" y="4061648"/>
              <a:ext cx="533400" cy="99060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 rot="19800000">
              <a:off x="7031271" y="601810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Writes 3</a:t>
              </a:r>
              <a:endParaRPr lang="en-US" dirty="0"/>
            </a:p>
          </p:txBody>
        </p:sp>
        <p:cxnSp>
          <p:nvCxnSpPr>
            <p:cNvPr id="110" name="Straight Connector 109"/>
            <p:cNvCxnSpPr>
              <a:stCxn id="98" idx="4"/>
              <a:endCxn id="105" idx="0"/>
            </p:cNvCxnSpPr>
            <p:nvPr/>
          </p:nvCxnSpPr>
          <p:spPr>
            <a:xfrm>
              <a:off x="6896100" y="4328348"/>
              <a:ext cx="0" cy="45720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6629400" y="5699948"/>
              <a:ext cx="533400" cy="533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12" name="Straight Connector 111"/>
            <p:cNvCxnSpPr>
              <a:stCxn id="105" idx="4"/>
              <a:endCxn id="111" idx="0"/>
            </p:cNvCxnSpPr>
            <p:nvPr/>
          </p:nvCxnSpPr>
          <p:spPr>
            <a:xfrm>
              <a:off x="6896100" y="5318948"/>
              <a:ext cx="0" cy="38100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02" idx="1"/>
              <a:endCxn id="111" idx="6"/>
            </p:cNvCxnSpPr>
            <p:nvPr/>
          </p:nvCxnSpPr>
          <p:spPr>
            <a:xfrm flipH="1">
              <a:off x="7162800" y="5509448"/>
              <a:ext cx="609600" cy="45720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endCxn id="102" idx="0"/>
            </p:cNvCxnSpPr>
            <p:nvPr/>
          </p:nvCxnSpPr>
          <p:spPr>
            <a:xfrm>
              <a:off x="8229600" y="4709348"/>
              <a:ext cx="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 rot="2700000">
              <a:off x="7086600" y="4727632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Reads 2</a:t>
              </a:r>
              <a:endParaRPr lang="en-US" dirty="0"/>
            </a:p>
          </p:txBody>
        </p:sp>
      </p:grpSp>
      <p:cxnSp>
        <p:nvCxnSpPr>
          <p:cNvPr id="146" name="Straight Connector 145"/>
          <p:cNvCxnSpPr/>
          <p:nvPr/>
        </p:nvCxnSpPr>
        <p:spPr>
          <a:xfrm>
            <a:off x="4572000" y="1295400"/>
            <a:ext cx="0" cy="4724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685800" y="13716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60033"/>
                </a:solidFill>
              </a:rPr>
              <a:t>Expected Behavior</a:t>
            </a:r>
            <a:endParaRPr lang="en-US" sz="2400" dirty="0">
              <a:solidFill>
                <a:srgbClr val="660033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5257800" y="12954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660033"/>
                </a:solidFill>
              </a:rPr>
              <a:t>Unexpected Behavior</a:t>
            </a:r>
          </a:p>
          <a:p>
            <a:pPr algn="ctr"/>
            <a:r>
              <a:rPr lang="en-US" sz="2400" dirty="0" smtClean="0">
                <a:solidFill>
                  <a:srgbClr val="660033"/>
                </a:solidFill>
              </a:rPr>
              <a:t>(aka Race Condition)</a:t>
            </a:r>
            <a:endParaRPr lang="en-US" sz="2400" dirty="0">
              <a:solidFill>
                <a:srgbClr val="660033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19200" y="628425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running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962400" y="624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Running</a:t>
            </a:r>
            <a:endParaRPr lang="en-US" dirty="0"/>
          </a:p>
        </p:txBody>
      </p:sp>
      <p:cxnSp>
        <p:nvCxnSpPr>
          <p:cNvPr id="67" name="Straight Connector 66"/>
          <p:cNvCxnSpPr>
            <a:endCxn id="60" idx="1"/>
          </p:cNvCxnSpPr>
          <p:nvPr/>
        </p:nvCxnSpPr>
        <p:spPr>
          <a:xfrm flipV="1">
            <a:off x="304800" y="6468924"/>
            <a:ext cx="914400" cy="8076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2971800" y="6477000"/>
            <a:ext cx="914400" cy="8076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56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Race condition is the term used to denote inconsistent operation of multi-process/multi-threaded programs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Race conditions occur due to: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Inconsistent Sharing of </a:t>
            </a:r>
            <a:r>
              <a:rPr lang="en-US" sz="2400" dirty="0"/>
              <a:t>control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Invalid assumption that another thread </a:t>
            </a:r>
            <a:r>
              <a:rPr lang="en-US" sz="2000" dirty="0" smtClean="0"/>
              <a:t>will/will-not </a:t>
            </a:r>
            <a:r>
              <a:rPr lang="en-US" sz="2000" dirty="0"/>
              <a:t>run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Inconsistent Sharing of data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Overlapping reads and writes to shared </a:t>
            </a:r>
            <a:r>
              <a:rPr lang="en-US" sz="2000" dirty="0" smtClean="0"/>
              <a:t>data from multiple threads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dirty="0" smtClean="0"/>
              <a:t>Typical symptoms of race conditions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Program runs fine most of the time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Occasionally, the program does not run correctly</a:t>
            </a:r>
          </a:p>
          <a:p>
            <a:pPr>
              <a:lnSpc>
                <a:spcPct val="80000"/>
              </a:lnSpc>
            </a:pPr>
            <a:r>
              <a:rPr lang="en-US" dirty="0"/>
              <a:t>Root </a:t>
            </a:r>
            <a:r>
              <a:rPr lang="en-US" dirty="0" smtClean="0"/>
              <a:t>cause of race conditions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Non-deterministic thread scheduling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Invalid assumptions in </a:t>
            </a:r>
            <a:r>
              <a:rPr lang="en-US" dirty="0" smtClean="0"/>
              <a:t>program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Conditions &amp; Scheduling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Threads are scheduled by OS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Threads take turn to use the CPUs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Typically, </a:t>
            </a:r>
            <a:r>
              <a:rPr lang="en-US" sz="2000" dirty="0" smtClean="0"/>
              <a:t>number of threads </a:t>
            </a:r>
            <a:r>
              <a:rPr lang="en-US" sz="2000" dirty="0"/>
              <a:t>running </a:t>
            </a:r>
            <a:r>
              <a:rPr lang="en-US" sz="2000" dirty="0" smtClean="0"/>
              <a:t>in parallel is equal to number of cores on a computer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dirty="0"/>
              <a:t>Modern OS are </a:t>
            </a:r>
            <a:r>
              <a:rPr lang="en-US" b="1" i="1" dirty="0"/>
              <a:t>preemptive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Threads run for a maximum of quantum of time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Threads are forcibly context </a:t>
            </a:r>
            <a:r>
              <a:rPr lang="en-US" dirty="0" smtClean="0"/>
              <a:t>switched immaterial of the operation they are performing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dirty="0"/>
              <a:t>Context switches occur at instruction level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Each C++ </a:t>
            </a:r>
            <a:r>
              <a:rPr lang="en-US" dirty="0"/>
              <a:t>statement maps to 1 or more </a:t>
            </a:r>
            <a:r>
              <a:rPr lang="en-US" dirty="0" smtClean="0"/>
              <a:t>instructions.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Consequently, </a:t>
            </a:r>
            <a:r>
              <a:rPr lang="en-US" dirty="0" smtClean="0">
                <a:solidFill>
                  <a:srgbClr val="FF0000"/>
                </a:solidFill>
              </a:rPr>
              <a:t>context switches can occur in the middle of executing a C++ statement</a:t>
            </a:r>
            <a:r>
              <a:rPr lang="en-US" dirty="0" smtClean="0"/>
              <a:t>!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Seemingly straightforward code can suffer from race conditions when incorrectly used.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Cues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Thread API includes method for providing </a:t>
            </a:r>
            <a:r>
              <a:rPr lang="en-US" dirty="0" smtClean="0"/>
              <a:t>scheduling cues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hlink"/>
                </a:solidFill>
                <a:latin typeface="Courier New" charset="0"/>
              </a:rPr>
              <a:t>yield()</a:t>
            </a:r>
            <a:r>
              <a:rPr lang="en-US" dirty="0" smtClean="0"/>
              <a:t> </a:t>
            </a:r>
            <a:r>
              <a:rPr lang="en-US" dirty="0"/>
              <a:t>: Thread voluntarily relinquishes CPU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Does not use a full quantum of </a:t>
            </a:r>
            <a:r>
              <a:rPr lang="en-US" dirty="0" smtClean="0"/>
              <a:t>time.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Suggestion to OS to run some other thread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b="1" dirty="0" smtClean="0"/>
              <a:t> </a:t>
            </a:r>
            <a:r>
              <a:rPr lang="en-US" b="1" dirty="0" err="1" smtClean="0">
                <a:solidFill>
                  <a:schemeClr val="hlink"/>
                </a:solidFill>
                <a:latin typeface="Courier New" charset="0"/>
              </a:rPr>
              <a:t>sleep_for</a:t>
            </a:r>
            <a:r>
              <a:rPr lang="en-US" b="1" dirty="0" smtClean="0">
                <a:solidFill>
                  <a:schemeClr val="hlink"/>
                </a:solidFill>
                <a:latin typeface="Courier New" charset="0"/>
              </a:rPr>
              <a:t>()</a:t>
            </a:r>
            <a:r>
              <a:rPr lang="en-US" b="1" dirty="0" smtClean="0"/>
              <a:t> &amp; </a:t>
            </a:r>
            <a:r>
              <a:rPr lang="en-US" b="1" dirty="0" err="1" smtClean="0">
                <a:solidFill>
                  <a:schemeClr val="hlink"/>
                </a:solidFill>
                <a:latin typeface="Courier New" charset="0"/>
              </a:rPr>
              <a:t>sleep_until</a:t>
            </a:r>
            <a:r>
              <a:rPr lang="en-US" b="1" dirty="0" smtClean="0">
                <a:solidFill>
                  <a:schemeClr val="hlink"/>
                </a:solidFill>
                <a:latin typeface="Courier New" charset="0"/>
              </a:rPr>
              <a:t>()</a:t>
            </a:r>
            <a:r>
              <a:rPr lang="en-US" dirty="0" smtClean="0"/>
              <a:t>: </a:t>
            </a:r>
            <a:r>
              <a:rPr lang="en-US" dirty="0"/>
              <a:t>Thread does not need </a:t>
            </a:r>
            <a:r>
              <a:rPr lang="en-US" dirty="0" smtClean="0"/>
              <a:t>or use CPU </a:t>
            </a:r>
            <a:r>
              <a:rPr lang="en-US" dirty="0"/>
              <a:t>for given time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Will be rescheduled after time </a:t>
            </a:r>
            <a:r>
              <a:rPr lang="en-US" dirty="0" smtClean="0"/>
              <a:t>elapses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dirty="0" err="1" smtClean="0"/>
              <a:t>Pthread</a:t>
            </a:r>
            <a:r>
              <a:rPr lang="en-US" dirty="0" smtClean="0"/>
              <a:t> library permits setting relative priority for threads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en-US" dirty="0"/>
              <a:t>Higher priority threads are scheduled more frequently</a:t>
            </a:r>
          </a:p>
          <a:p>
            <a:pPr>
              <a:lnSpc>
                <a:spcPct val="90000"/>
              </a:lnSpc>
            </a:pPr>
            <a:r>
              <a:rPr lang="en-US" dirty="0"/>
              <a:t>OS may ignore scheduling cues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guarantees on which thread runs </a:t>
            </a:r>
            <a:r>
              <a:rPr lang="en-US" dirty="0" smtClean="0"/>
              <a:t>next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Scheduling cues </a:t>
            </a:r>
            <a:r>
              <a:rPr lang="en-US" dirty="0" smtClean="0">
                <a:solidFill>
                  <a:srgbClr val="FF0000"/>
                </a:solidFill>
              </a:rPr>
              <a:t>do not prevent race conditions</a:t>
            </a:r>
            <a:r>
              <a:rPr lang="en-US" dirty="0" smtClean="0"/>
              <a:t>!</a:t>
            </a:r>
          </a:p>
          <a:p>
            <a:pPr>
              <a:lnSpc>
                <a:spcPct val="90000"/>
              </a:lnSpc>
            </a:pPr>
            <a:r>
              <a:rPr lang="en-US" i="1" dirty="0" smtClean="0"/>
              <a:t>How to avoid race conditions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Section (CS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Concept to avoid race conditions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CS: Part of code where sharing occurs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/>
              <a:t>Control is yielded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/>
              <a:t>Shared data is modified</a:t>
            </a:r>
          </a:p>
          <a:p>
            <a:pPr marL="914400" lvl="1" indent="-457200">
              <a:lnSpc>
                <a:spcPct val="90000"/>
              </a:lnSpc>
              <a:buFontTx/>
              <a:buNone/>
            </a:pPr>
            <a:endParaRPr lang="en-US" dirty="0"/>
          </a:p>
          <a:p>
            <a:pPr marL="533400" indent="-533400">
              <a:lnSpc>
                <a:spcPct val="90000"/>
              </a:lnSpc>
            </a:pPr>
            <a:r>
              <a:rPr lang="en-US" dirty="0">
                <a:solidFill>
                  <a:srgbClr val="CC3300"/>
                </a:solidFill>
              </a:rPr>
              <a:t>Four rules </a:t>
            </a:r>
            <a:r>
              <a:rPr lang="en-US" dirty="0" smtClean="0">
                <a:solidFill>
                  <a:srgbClr val="CC3300"/>
                </a:solidFill>
              </a:rPr>
              <a:t>to </a:t>
            </a:r>
            <a:r>
              <a:rPr lang="en-US" dirty="0">
                <a:solidFill>
                  <a:srgbClr val="CC3300"/>
                </a:solidFill>
              </a:rPr>
              <a:t>avoid race conditions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No 2 threads in same CS simultaneously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No assumptions about speed or number of </a:t>
            </a:r>
            <a:r>
              <a:rPr lang="en-US" dirty="0" smtClean="0"/>
              <a:t>cores/CPUs</a:t>
            </a:r>
            <a:endParaRPr lang="en-US" dirty="0"/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No thread outside </a:t>
            </a:r>
            <a:r>
              <a:rPr lang="en-US" dirty="0" smtClean="0"/>
              <a:t>a CS </a:t>
            </a:r>
            <a:r>
              <a:rPr lang="en-US" dirty="0"/>
              <a:t>may block a thread in </a:t>
            </a:r>
            <a:r>
              <a:rPr lang="en-US" dirty="0" smtClean="0"/>
              <a:t>the CS</a:t>
            </a:r>
            <a:endParaRPr lang="en-US" dirty="0"/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No thread should wait forever to enter its CS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Satisfying the 4 Conditions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Responsibility lies with the programmer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Have to carefully design and implement your code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Several different </a:t>
            </a:r>
            <a:r>
              <a:rPr lang="en-US" sz="2800" dirty="0" smtClean="0"/>
              <a:t>approaches/solutions to achieve critical sections: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Hardware approaches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Used for multiple processor scenarios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Typically not </a:t>
            </a:r>
            <a:r>
              <a:rPr lang="en-US" sz="2000" dirty="0" smtClean="0"/>
              <a:t>directly controllable from a standard program</a:t>
            </a:r>
            <a:endParaRPr lang="en-US" sz="2000" dirty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OS use </a:t>
            </a:r>
            <a:r>
              <a:rPr lang="en-US" sz="2000" dirty="0"/>
              <a:t>them internally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Software approaches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Applied to threads </a:t>
            </a:r>
            <a:r>
              <a:rPr lang="en-US" sz="2000" dirty="0" smtClean="0"/>
              <a:t>and processes running </a:t>
            </a:r>
            <a:r>
              <a:rPr lang="en-US" sz="2000" dirty="0"/>
              <a:t>on </a:t>
            </a:r>
            <a:r>
              <a:rPr lang="en-US" sz="2000" dirty="0" smtClean="0"/>
              <a:t>same machine</a:t>
            </a:r>
            <a:endParaRPr lang="en-US" sz="2000" dirty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OS exposes necessary API to help with coordination </a:t>
            </a:r>
            <a:endParaRPr lang="en-US" sz="2000" dirty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Various languages provide additional API for ease</a:t>
            </a:r>
          </a:p>
          <a:p>
            <a:pPr lvl="3">
              <a:lnSpc>
                <a:spcPct val="80000"/>
              </a:lnSpc>
            </a:pPr>
            <a:r>
              <a:rPr lang="en-US" sz="1800" dirty="0" smtClean="0"/>
              <a:t>Implemented using OS API</a:t>
            </a:r>
          </a:p>
          <a:p>
            <a:pPr>
              <a:lnSpc>
                <a:spcPct val="80000"/>
              </a:lnSpc>
            </a:pPr>
            <a:r>
              <a:rPr lang="en-US" sz="3000" dirty="0" smtClean="0"/>
              <a:t>Normally a combination of hardware and software approaches are used together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Hardware approaches for multi-core/multi-CPU machines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Software approaches to facilitate coordination between multiple processes/threads.</a:t>
            </a:r>
            <a:endParaRPr lang="en-US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Disabling </a:t>
            </a:r>
            <a:r>
              <a:rPr lang="en-US" dirty="0" smtClean="0"/>
              <a:t>Interrupts</a:t>
            </a:r>
            <a:br>
              <a:rPr lang="en-US" dirty="0" smtClean="0"/>
            </a:br>
            <a:r>
              <a:rPr lang="en-US" dirty="0" smtClean="0"/>
              <a:t>(Hardware approach)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Context switches occur using interrupts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Disabling interrupts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Disable interrupts before entering CS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 other thread can now run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Quickly complete CS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Re-enable interrupts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Usage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Used only by the OS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Particularly when there are multiple CPUs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When performing very critical operations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CS is very small and fast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Typically, no I/O in 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Multi-processing/Multi-threading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 efficient use of computing resources</a:t>
            </a:r>
          </a:p>
          <a:p>
            <a:pPr lvl="1"/>
            <a:r>
              <a:rPr lang="en-US" dirty="0" smtClean="0"/>
              <a:t>Non-interactive programs</a:t>
            </a:r>
          </a:p>
          <a:p>
            <a:pPr lvl="2"/>
            <a:r>
              <a:rPr lang="en-US" dirty="0" smtClean="0"/>
              <a:t>Minimize time to complete a task by using multiple cores to accelerate computation.</a:t>
            </a:r>
          </a:p>
          <a:p>
            <a:pPr lvl="3"/>
            <a:r>
              <a:rPr lang="en-US" dirty="0" smtClean="0"/>
              <a:t>Video encoding</a:t>
            </a:r>
          </a:p>
          <a:p>
            <a:pPr lvl="3"/>
            <a:r>
              <a:rPr lang="en-US" dirty="0" smtClean="0"/>
              <a:t>Web-server processing</a:t>
            </a:r>
          </a:p>
          <a:p>
            <a:pPr lvl="2"/>
            <a:r>
              <a:rPr lang="en-US" dirty="0" smtClean="0"/>
              <a:t>Effectively overlap and I/O operations</a:t>
            </a:r>
          </a:p>
          <a:p>
            <a:pPr lvl="2"/>
            <a:r>
              <a:rPr lang="en-US" dirty="0" smtClean="0"/>
              <a:t>Harder class of problems to deal with</a:t>
            </a:r>
          </a:p>
          <a:p>
            <a:pPr lvl="1"/>
            <a:r>
              <a:rPr lang="en-US" dirty="0" smtClean="0"/>
              <a:t>Interactive programs</a:t>
            </a:r>
          </a:p>
          <a:p>
            <a:pPr lvl="2"/>
            <a:r>
              <a:rPr lang="en-US" dirty="0" smtClean="0"/>
              <a:t>Permit long tasks to run in background without impacting user experience</a:t>
            </a:r>
          </a:p>
          <a:p>
            <a:pPr lvl="3"/>
            <a:r>
              <a:rPr lang="en-US" dirty="0" smtClean="0"/>
              <a:t>Essentially overlap CPU and I/O operations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Test-Set-Lock (TSL) </a:t>
            </a:r>
            <a:r>
              <a:rPr lang="en-US" dirty="0" smtClean="0"/>
              <a:t>Instruction</a:t>
            </a:r>
            <a:br>
              <a:rPr lang="en-US" dirty="0" smtClean="0"/>
            </a:br>
            <a:r>
              <a:rPr lang="en-US" dirty="0" smtClean="0"/>
              <a:t>(Hardware approach)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Special instruction in processor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Used in multi-processor systems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Guarantees only 1 instruction access memory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Other processors have are stalled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Busy-wait strategy: wastes CPU cycles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X86 Instruction set uses LOCK prefix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Can be added to selected instructions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Instructions are longer and different!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Consequently need different software for single &amp; multiprocessor systems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Typically OS performs this task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Consequently different </a:t>
            </a:r>
            <a:r>
              <a:rPr lang="en-US" sz="1800" dirty="0" smtClean="0"/>
              <a:t>kernels for </a:t>
            </a:r>
            <a:r>
              <a:rPr lang="en-US" sz="1800" dirty="0"/>
              <a:t>single &amp; multiprocessor systems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 </a:t>
            </a:r>
            <a:r>
              <a:rPr lang="en-US" dirty="0" smtClean="0"/>
              <a:t>Alternation</a:t>
            </a:r>
            <a:br>
              <a:rPr lang="en-US" dirty="0" smtClean="0"/>
            </a:br>
            <a:r>
              <a:rPr lang="en-US" dirty="0" smtClean="0"/>
              <a:t>(Software approach)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8601075" cy="25146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Software solution</a:t>
            </a:r>
          </a:p>
          <a:p>
            <a:pPr lvl="1"/>
            <a:r>
              <a:rPr lang="en-US" sz="2400" dirty="0"/>
              <a:t>Threads take turns to use CPU</a:t>
            </a:r>
          </a:p>
          <a:p>
            <a:pPr lvl="2"/>
            <a:r>
              <a:rPr lang="en-US" sz="2000" dirty="0"/>
              <a:t>Other thread does a busy-wait (wastes CPU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Busy waiting is often involves using a “spin lock”</a:t>
            </a:r>
          </a:p>
          <a:p>
            <a:pPr lvl="3"/>
            <a:r>
              <a:rPr lang="en-US" sz="1600" dirty="0" smtClean="0"/>
              <a:t>The process spins in a tight loop waiting for the lock to open/release.</a:t>
            </a:r>
            <a:endParaRPr lang="en-US" sz="1600" dirty="0"/>
          </a:p>
          <a:p>
            <a:pPr lvl="1"/>
            <a:r>
              <a:rPr lang="en-US" sz="2400" dirty="0" smtClean="0"/>
              <a:t>See example below:</a:t>
            </a:r>
          </a:p>
          <a:p>
            <a:pPr lvl="2"/>
            <a:r>
              <a:rPr lang="en-US" sz="2000" dirty="0" smtClean="0"/>
              <a:t>Spin lock is achieved </a:t>
            </a:r>
            <a:r>
              <a:rPr lang="en-US" sz="2000" dirty="0"/>
              <a:t>using a shared (</a:t>
            </a:r>
            <a:r>
              <a:rPr lang="en-US" sz="2000" dirty="0">
                <a:latin typeface="Courier New" charset="0"/>
              </a:rPr>
              <a:t>turn</a:t>
            </a:r>
            <a:r>
              <a:rPr lang="en-US" sz="2000" dirty="0"/>
              <a:t>) </a:t>
            </a:r>
            <a:r>
              <a:rPr lang="en-US" sz="2000" dirty="0" smtClean="0"/>
              <a:t>variable</a:t>
            </a:r>
          </a:p>
          <a:p>
            <a:pPr lvl="2"/>
            <a:r>
              <a:rPr lang="en-US" sz="2000" dirty="0" smtClean="0"/>
              <a:t>Changing the turn variable usually requires special instruction on multi-core machines</a:t>
            </a:r>
            <a:endParaRPr lang="en-US" sz="2000" dirty="0"/>
          </a:p>
        </p:txBody>
      </p:sp>
      <p:graphicFrame>
        <p:nvGraphicFramePr>
          <p:cNvPr id="25630" name="Group 30"/>
          <p:cNvGraphicFramePr>
            <a:graphicFrameLocks noGrp="1"/>
          </p:cNvGraphicFramePr>
          <p:nvPr>
            <p:ph sz="half" idx="2"/>
          </p:nvPr>
        </p:nvGraphicFramePr>
        <p:xfrm>
          <a:off x="476250" y="3800475"/>
          <a:ext cx="8196263" cy="2828925"/>
        </p:xfrm>
        <a:graphic>
          <a:graphicData uri="http://schemas.openxmlformats.org/drawingml/2006/table">
            <a:tbl>
              <a:tblPr/>
              <a:tblGrid>
                <a:gridCol w="4138613"/>
                <a:gridCol w="4057650"/>
              </a:tblGrid>
              <a:tr h="47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Thread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Thread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55"/>
                          </a:solidFill>
                          <a:effectLst/>
                          <a:latin typeface="Consolas"/>
                          <a:ea typeface="+mn-ea"/>
                        </a:rPr>
                        <a:t>while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55"/>
                          </a:solidFill>
                          <a:effectLst/>
                          <a:latin typeface="Consolas"/>
                          <a:ea typeface="+mn-ea"/>
                        </a:rPr>
                        <a:t>true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55"/>
                          </a:solidFill>
                          <a:effectLst/>
                          <a:latin typeface="Consolas"/>
                          <a:ea typeface="+mn-ea"/>
                        </a:rPr>
                        <a:t>while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(turn !=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//critical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turn = 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//non-critical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55"/>
                          </a:solidFill>
                          <a:effectLst/>
                          <a:latin typeface="Consolas"/>
                          <a:ea typeface="+mn-ea"/>
                        </a:rPr>
                        <a:t>while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55"/>
                          </a:solidFill>
                          <a:effectLst/>
                          <a:latin typeface="Consolas"/>
                          <a:ea typeface="+mn-ea"/>
                        </a:rPr>
                        <a:t>true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55"/>
                          </a:solidFill>
                          <a:effectLst/>
                          <a:latin typeface="Consolas"/>
                          <a:ea typeface="+mn-ea"/>
                        </a:rPr>
                        <a:t>while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(turn !=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//critical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turn = 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 //non-critical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 </a:t>
            </a:r>
            <a:r>
              <a:rPr lang="en-US" dirty="0" smtClean="0"/>
              <a:t>Alternation (Contd.)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Critical sections take same time on both threads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Non-critical sections take same time on both threads</a:t>
            </a:r>
          </a:p>
          <a:p>
            <a:pPr>
              <a:lnSpc>
                <a:spcPct val="90000"/>
              </a:lnSpc>
            </a:pPr>
            <a:r>
              <a:rPr lang="en-US" dirty="0"/>
              <a:t>Negative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Busy waiting strategy burns CPU </a:t>
            </a:r>
            <a:r>
              <a:rPr lang="en-US" dirty="0" smtClean="0"/>
              <a:t>cycles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Does not scale efficiently to many threads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Advantage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Straightforward to implement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Peterson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Solution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Combination of earlier methods</a:t>
            </a:r>
          </a:p>
          <a:p>
            <a:pPr lvl="1"/>
            <a:r>
              <a:rPr lang="en-US" dirty="0"/>
              <a:t>Shared (lock) variables + alternation</a:t>
            </a:r>
          </a:p>
          <a:p>
            <a:pPr lvl="1"/>
            <a:r>
              <a:rPr lang="en-US" dirty="0"/>
              <a:t>Resolves issue with different CS timings</a:t>
            </a:r>
          </a:p>
          <a:p>
            <a:pPr lvl="2"/>
            <a:r>
              <a:rPr lang="en-US" dirty="0"/>
              <a:t>Faster threads get more turns using CS</a:t>
            </a:r>
          </a:p>
          <a:p>
            <a:pPr lvl="2"/>
            <a:r>
              <a:rPr lang="en-US" dirty="0"/>
              <a:t>Threads do not necessarily alternate</a:t>
            </a:r>
          </a:p>
          <a:p>
            <a:pPr lvl="1"/>
            <a:r>
              <a:rPr lang="en-US" dirty="0"/>
              <a:t>Threads first indicate interest to enter CS</a:t>
            </a:r>
          </a:p>
          <a:p>
            <a:pPr lvl="1"/>
            <a:r>
              <a:rPr lang="en-US" dirty="0"/>
              <a:t>Threads interested in entering CS take turns</a:t>
            </a:r>
          </a:p>
          <a:p>
            <a:pPr lvl="2"/>
            <a:r>
              <a:rPr lang="en-US" dirty="0" smtClean="0"/>
              <a:t>In the classical description of Peterson’s solution threads busy wait</a:t>
            </a:r>
          </a:p>
          <a:p>
            <a:pPr lvl="2"/>
            <a:r>
              <a:rPr lang="en-US" dirty="0" smtClean="0"/>
              <a:t>Busy waiting </a:t>
            </a:r>
            <a:r>
              <a:rPr lang="en-US" dirty="0"/>
              <a:t>burns CPU cycles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&amp; </a:t>
            </a:r>
            <a:r>
              <a:rPr lang="en-US" dirty="0" smtClean="0"/>
              <a:t>Wakeup</a:t>
            </a:r>
            <a:br>
              <a:rPr lang="en-US" dirty="0" smtClean="0"/>
            </a:br>
            <a:r>
              <a:rPr lang="en-US" dirty="0" smtClean="0"/>
              <a:t>(Modification to Peterson’s solution)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Avoids busy </a:t>
            </a:r>
            <a:r>
              <a:rPr lang="en-US" sz="2800" dirty="0" smtClean="0"/>
              <a:t>waiting to efficiently use CPU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Multiple threads try to enter Critical Section (CS)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But only one thread can enter the CS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If thread cannot enter CS it </a:t>
            </a:r>
            <a:r>
              <a:rPr lang="en-US" sz="2400" dirty="0" smtClean="0"/>
              <a:t>blocks by calling </a:t>
            </a:r>
            <a:r>
              <a:rPr lang="en-US" sz="2400" i="1" dirty="0" smtClean="0">
                <a:solidFill>
                  <a:srgbClr val="660033"/>
                </a:solidFill>
              </a:rPr>
              <a:t>wait()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 this context, the </a:t>
            </a:r>
            <a:r>
              <a:rPr lang="en-US" sz="2000" i="1" dirty="0" smtClean="0">
                <a:solidFill>
                  <a:srgbClr val="660033"/>
                </a:solidFill>
              </a:rPr>
              <a:t>wait()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method is a conceptual API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Blocked threads do not use CPU</a:t>
            </a:r>
            <a:endParaRPr lang="en-US" sz="1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Thread in </a:t>
            </a:r>
            <a:r>
              <a:rPr lang="en-US" sz="2400" dirty="0" smtClean="0"/>
              <a:t>critical section </a:t>
            </a:r>
            <a:r>
              <a:rPr lang="en-US" sz="2400" dirty="0"/>
              <a:t>wakes up sleeping </a:t>
            </a:r>
            <a:r>
              <a:rPr lang="en-US" sz="2400" dirty="0" smtClean="0"/>
              <a:t>threads by calling </a:t>
            </a:r>
            <a:r>
              <a:rPr lang="en-US" sz="2400" i="1" dirty="0" smtClean="0">
                <a:solidFill>
                  <a:srgbClr val="660033"/>
                </a:solidFill>
              </a:rPr>
              <a:t>notify()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 this context, the </a:t>
            </a:r>
            <a:r>
              <a:rPr lang="en-US" sz="2000" i="1" dirty="0" smtClean="0">
                <a:solidFill>
                  <a:srgbClr val="660033"/>
                </a:solidFill>
              </a:rPr>
              <a:t>notify()</a:t>
            </a:r>
            <a:r>
              <a:rPr lang="en-US" sz="2000" dirty="0" smtClean="0">
                <a:solidFill>
                  <a:srgbClr val="660033"/>
                </a:solidFill>
              </a:rPr>
              <a:t> </a:t>
            </a:r>
            <a:r>
              <a:rPr lang="en-US" sz="2000" dirty="0" smtClean="0"/>
              <a:t>method is a conceptual API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As part of leaving CS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dirty="0" smtClean="0"/>
              <a:t>Sleep &amp; Wakeup needs </a:t>
            </a:r>
            <a:r>
              <a:rPr lang="en-US" dirty="0"/>
              <a:t>special support from </a:t>
            </a:r>
            <a:r>
              <a:rPr lang="en-US" dirty="0" smtClean="0"/>
              <a:t>OS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For threads to block when they cannot enter critical section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For threads to be notified when they can enter critical section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800" dirty="0"/>
              <a:t>Generic programming/usage example: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Producer-Consumer problems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One thread generates data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Another thread uses the data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</a:t>
            </a:r>
            <a:r>
              <a:rPr lang="en-US" dirty="0"/>
              <a:t>with Sleep &amp; Wakeup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Notifies or Wake-ups </a:t>
            </a:r>
            <a:r>
              <a:rPr lang="en-US" sz="2800" dirty="0"/>
              <a:t>may get lost</a:t>
            </a:r>
          </a:p>
          <a:p>
            <a:pPr lvl="1"/>
            <a:r>
              <a:rPr lang="en-US" sz="2400" dirty="0"/>
              <a:t>Thread1 </a:t>
            </a:r>
            <a:r>
              <a:rPr lang="en-US" sz="2400" dirty="0" smtClean="0"/>
              <a:t>first enters critical section </a:t>
            </a:r>
          </a:p>
          <a:p>
            <a:pPr lvl="1"/>
            <a:r>
              <a:rPr lang="en-US" sz="2400" dirty="0" smtClean="0"/>
              <a:t>Thread2 tries to enter critical section but cannot</a:t>
            </a:r>
          </a:p>
          <a:p>
            <a:pPr lvl="1"/>
            <a:r>
              <a:rPr lang="en-US" sz="2400" dirty="0" smtClean="0"/>
              <a:t>Thread1 meanwhile leaves critical section calling </a:t>
            </a:r>
            <a:r>
              <a:rPr lang="en-US" sz="2400" dirty="0" smtClean="0">
                <a:solidFill>
                  <a:srgbClr val="660033"/>
                </a:solidFill>
              </a:rPr>
              <a:t>notify()</a:t>
            </a:r>
          </a:p>
          <a:p>
            <a:pPr lvl="2"/>
            <a:r>
              <a:rPr lang="en-US" sz="2000" dirty="0" smtClean="0"/>
              <a:t>No threads are waiting as Thread2 has not yet called </a:t>
            </a:r>
            <a:r>
              <a:rPr lang="en-US" sz="2000" dirty="0" smtClean="0">
                <a:solidFill>
                  <a:srgbClr val="660033"/>
                </a:solidFill>
              </a:rPr>
              <a:t>wait()</a:t>
            </a:r>
          </a:p>
          <a:p>
            <a:pPr lvl="1"/>
            <a:r>
              <a:rPr lang="en-US" sz="2400" dirty="0" smtClean="0"/>
              <a:t>Thread2 calls </a:t>
            </a:r>
            <a:r>
              <a:rPr lang="en-US" sz="2400" dirty="0">
                <a:solidFill>
                  <a:srgbClr val="660033"/>
                </a:solidFill>
              </a:rPr>
              <a:t>wait</a:t>
            </a:r>
            <a:r>
              <a:rPr lang="en-US" sz="2400" dirty="0" smtClean="0">
                <a:solidFill>
                  <a:srgbClr val="660033"/>
                </a:solidFill>
              </a:rPr>
              <a:t>()</a:t>
            </a:r>
            <a:endParaRPr lang="en-US" sz="2400" dirty="0">
              <a:solidFill>
                <a:srgbClr val="660033"/>
              </a:solidFill>
            </a:endParaRPr>
          </a:p>
          <a:p>
            <a:pPr lvl="2"/>
            <a:r>
              <a:rPr lang="en-US" sz="2000" dirty="0"/>
              <a:t>Thread2 will </a:t>
            </a:r>
            <a:r>
              <a:rPr lang="en-US" sz="2000" dirty="0" smtClean="0"/>
              <a:t>never </a:t>
            </a:r>
            <a:r>
              <a:rPr lang="en-US" sz="2000" dirty="0"/>
              <a:t>get </a:t>
            </a:r>
            <a:r>
              <a:rPr lang="en-US" sz="2000" dirty="0" smtClean="0"/>
              <a:t>notified</a:t>
            </a:r>
          </a:p>
          <a:p>
            <a:pPr lvl="1"/>
            <a:r>
              <a:rPr lang="en-US" dirty="0" smtClean="0"/>
              <a:t>The key problem is that </a:t>
            </a:r>
            <a:r>
              <a:rPr lang="en-US" dirty="0" smtClean="0">
                <a:solidFill>
                  <a:srgbClr val="660033"/>
                </a:solidFill>
              </a:rPr>
              <a:t>check-and-wait is not performed as a single atomic operation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sz="2800" dirty="0"/>
              <a:t>Priority Inversion: Low priority thread blocks high priority thread!</a:t>
            </a:r>
          </a:p>
          <a:p>
            <a:pPr lvl="1"/>
            <a:r>
              <a:rPr lang="en-US" sz="2400" dirty="0"/>
              <a:t>Assume 2 threads H (high priority) and L (low priority)</a:t>
            </a:r>
          </a:p>
          <a:p>
            <a:pPr lvl="1"/>
            <a:r>
              <a:rPr lang="en-US" sz="2400" dirty="0"/>
              <a:t>Assume scheduling rule: H is scheduled if it is ready!</a:t>
            </a:r>
          </a:p>
          <a:p>
            <a:pPr lvl="1"/>
            <a:r>
              <a:rPr lang="en-US" sz="2400" dirty="0"/>
              <a:t>Priority inversion case: </a:t>
            </a:r>
          </a:p>
          <a:p>
            <a:pPr lvl="2"/>
            <a:r>
              <a:rPr lang="en-US" sz="2000" dirty="0"/>
              <a:t>L is in critical section</a:t>
            </a:r>
          </a:p>
          <a:p>
            <a:pPr lvl="2"/>
            <a:r>
              <a:rPr lang="en-US" sz="2000" dirty="0"/>
              <a:t>H becomes ready and is trying to enter critical section (CS)</a:t>
            </a:r>
          </a:p>
          <a:p>
            <a:pPr lvl="2"/>
            <a:r>
              <a:rPr lang="en-US" sz="2000" dirty="0"/>
              <a:t>Scheduler keeps scheduling H (but not L).  So L does not leave the CS and H cannot enter CS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Address problems with lost wakeups </a:t>
            </a:r>
          </a:p>
          <a:p>
            <a:r>
              <a:rPr lang="en-US" sz="2800" dirty="0"/>
              <a:t>Semaphore</a:t>
            </a:r>
          </a:p>
          <a:p>
            <a:pPr lvl="1"/>
            <a:r>
              <a:rPr lang="en-US" sz="2400" dirty="0" smtClean="0"/>
              <a:t>Shared variable </a:t>
            </a:r>
            <a:r>
              <a:rPr lang="en-US" sz="2400" dirty="0"/>
              <a:t>that counts number of wakeups</a:t>
            </a:r>
          </a:p>
          <a:p>
            <a:pPr lvl="1"/>
            <a:r>
              <a:rPr lang="en-US" sz="2400" dirty="0" smtClean="0"/>
              <a:t>Processes/threads </a:t>
            </a:r>
            <a:r>
              <a:rPr lang="en-US" sz="2400" dirty="0"/>
              <a:t>check semaphore before waiting</a:t>
            </a:r>
          </a:p>
          <a:p>
            <a:pPr lvl="2"/>
            <a:r>
              <a:rPr lang="en-US" sz="2000" dirty="0"/>
              <a:t>Check &amp; wait is performed as </a:t>
            </a:r>
            <a:r>
              <a:rPr lang="en-US" sz="2000" dirty="0" smtClean="0"/>
              <a:t>one </a:t>
            </a:r>
            <a:r>
              <a:rPr lang="en-US" sz="2000" dirty="0"/>
              <a:t>indivisible step</a:t>
            </a:r>
          </a:p>
          <a:p>
            <a:pPr lvl="2"/>
            <a:r>
              <a:rPr lang="en-US" sz="2000" dirty="0"/>
              <a:t>Threads wait only if semaphore is 0</a:t>
            </a:r>
          </a:p>
          <a:p>
            <a:pPr lvl="1"/>
            <a:r>
              <a:rPr lang="en-US" sz="2400" dirty="0" smtClean="0"/>
              <a:t>Wakeups/notifies </a:t>
            </a:r>
            <a:r>
              <a:rPr lang="en-US" sz="2400" dirty="0"/>
              <a:t>increment semaphore</a:t>
            </a:r>
          </a:p>
          <a:p>
            <a:pPr lvl="2"/>
            <a:r>
              <a:rPr lang="en-US" sz="2000" dirty="0"/>
              <a:t>And un-block one or more </a:t>
            </a:r>
            <a:r>
              <a:rPr lang="en-US" sz="2000" dirty="0" smtClean="0"/>
              <a:t>threads</a:t>
            </a:r>
          </a:p>
          <a:p>
            <a:pPr lvl="1"/>
            <a:r>
              <a:rPr lang="en-US" dirty="0" smtClean="0"/>
              <a:t>Linux provides semaphores that can be used by multiple processes</a:t>
            </a:r>
            <a:endParaRPr lang="en-US" dirty="0"/>
          </a:p>
          <a:p>
            <a:r>
              <a:rPr lang="en-US" sz="2800" dirty="0" err="1" smtClean="0"/>
              <a:t>Mutex</a:t>
            </a:r>
            <a:r>
              <a:rPr lang="en-US" sz="2800" dirty="0" smtClean="0"/>
              <a:t> (A binary Semaphore)</a:t>
            </a:r>
            <a:endParaRPr lang="en-US" sz="2800" dirty="0"/>
          </a:p>
          <a:p>
            <a:pPr lvl="1"/>
            <a:r>
              <a:rPr lang="en-US" sz="2400" dirty="0"/>
              <a:t>A binary </a:t>
            </a:r>
            <a:r>
              <a:rPr lang="en-US" sz="2400" dirty="0" smtClean="0"/>
              <a:t>valued semaphore (only one thread can be in the critical section)</a:t>
            </a:r>
            <a:endParaRPr lang="en-US" dirty="0" smtClean="0"/>
          </a:p>
          <a:p>
            <a:pPr lvl="1"/>
            <a:r>
              <a:rPr lang="en-US" sz="2400" dirty="0" smtClean="0"/>
              <a:t>Typically used with conceptual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lock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unlock</a:t>
            </a:r>
            <a:r>
              <a:rPr lang="en-US" sz="2400" dirty="0" smtClean="0"/>
              <a:t> methods to increment and decrement the binary semaphore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Classes in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C++ (2010) standard includes several different types of </a:t>
            </a:r>
            <a:r>
              <a:rPr lang="en-US" dirty="0" err="1" smtClean="0"/>
              <a:t>Mutex</a:t>
            </a:r>
            <a:r>
              <a:rPr lang="en-US" dirty="0" smtClean="0"/>
              <a:t> classes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http://en.cppreference.com/w/cpp/thread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class</a:t>
            </a:r>
          </a:p>
          <a:p>
            <a:pPr lvl="2"/>
            <a:r>
              <a:rPr lang="en-US" dirty="0" smtClean="0"/>
              <a:t>Simple </a:t>
            </a:r>
            <a:r>
              <a:rPr lang="en-US" dirty="0" err="1" smtClean="0"/>
              <a:t>mutex</a:t>
            </a:r>
            <a:r>
              <a:rPr lang="en-US" dirty="0" smtClean="0"/>
              <a:t> with indefinitely blocking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lock</a:t>
            </a:r>
            <a:r>
              <a:rPr lang="en-US" dirty="0" smtClean="0"/>
              <a:t> method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unlock</a:t>
            </a:r>
            <a:r>
              <a:rPr lang="en-US" dirty="0" smtClean="0"/>
              <a:t> method is used to unlock the </a:t>
            </a:r>
            <a:r>
              <a:rPr lang="en-US" dirty="0" err="1" smtClean="0"/>
              <a:t>mutex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timed_mutex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/>
              <a:t>Adds to methods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dirty="0" smtClean="0"/>
              <a:t> by including methods that enable timed/non-blocking lock method.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recursive_mutex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/>
              <a:t>This class enables a thread to repeatedly lock the same </a:t>
            </a:r>
            <a:r>
              <a:rPr lang="en-US" dirty="0" err="1" smtClean="0"/>
              <a:t>mutex</a:t>
            </a:r>
            <a:r>
              <a:rPr lang="en-US" dirty="0" smtClean="0"/>
              <a:t>. The locks are blocking.</a:t>
            </a:r>
          </a:p>
          <a:p>
            <a:pPr lvl="2"/>
            <a:r>
              <a:rPr lang="en-US" dirty="0" smtClean="0"/>
              <a:t>The number of locks and unlocks must match.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recursive_timed_mutex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/>
              <a:t>The most comprehensive </a:t>
            </a:r>
            <a:r>
              <a:rPr lang="en-US" dirty="0" err="1" smtClean="0"/>
              <a:t>mutex</a:t>
            </a:r>
            <a:r>
              <a:rPr lang="en-US" dirty="0" smtClean="0"/>
              <a:t> class that permits repeated locking and timed/non-blocking locks.</a:t>
            </a:r>
          </a:p>
          <a:p>
            <a:pPr lvl="2"/>
            <a:r>
              <a:rPr lang="en-US" dirty="0" smtClean="0"/>
              <a:t>The number of locks and unlocks must match.</a:t>
            </a:r>
          </a:p>
          <a:p>
            <a:r>
              <a:rPr lang="en-US" dirty="0" smtClean="0"/>
              <a:t>These classes also provide several types of locking strategies to ease developing program with different requirements.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std::</a:t>
            </a:r>
            <a:r>
              <a:rPr lang="en-US" dirty="0" err="1" smtClean="0"/>
              <a:t>lock_guard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number of locks and unlocks must match</a:t>
            </a:r>
          </a:p>
          <a:p>
            <a:pPr lvl="1"/>
            <a:r>
              <a:rPr lang="en-US" dirty="0" smtClean="0"/>
              <a:t>Immaterial of any exceptions that may arise in critical sections</a:t>
            </a:r>
          </a:p>
          <a:p>
            <a:pPr lvl="1"/>
            <a:r>
              <a:rPr lang="en-US" dirty="0" smtClean="0"/>
              <a:t>If the locks and unlocks don’t match then the program will deadlock.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lock_guard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class ease this logic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mutex</a:t>
            </a:r>
            <a:r>
              <a:rPr lang="en-US" dirty="0" smtClean="0"/>
              <a:t> is locked in the constructor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mutex</a:t>
            </a:r>
            <a:r>
              <a:rPr lang="en-US" dirty="0" smtClean="0"/>
              <a:t> is unlocked in the destructor which is always invoked immaterial of exceptions or what path the control flows</a:t>
            </a:r>
          </a:p>
          <a:p>
            <a:pPr lvl="1"/>
            <a:r>
              <a:rPr lang="en-US" dirty="0" smtClean="0"/>
              <a:t>Such use of constructor and destructor is a common design pattern in C++ that is called </a:t>
            </a:r>
            <a:r>
              <a:rPr lang="en-US" b="1" dirty="0" smtClean="0"/>
              <a:t>RAII</a:t>
            </a:r>
            <a:r>
              <a:rPr lang="en-US" dirty="0" smtClean="0"/>
              <a:t> “Resource Acquisition Is Initialization”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multi-threaded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&lt;vector&gt;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&lt;algorithm&gt;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iostream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&lt;thread&gt;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mutex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#define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THREAD_COUNT 50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num = 0;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3F7F5F"/>
                </a:solidFill>
                <a:latin typeface="Consolas"/>
              </a:rPr>
              <a:t>// A </a:t>
            </a:r>
            <a:r>
              <a:rPr lang="en-US" dirty="0" err="1" smtClean="0">
                <a:solidFill>
                  <a:srgbClr val="3F7F5F"/>
                </a:solidFill>
                <a:latin typeface="Consolas"/>
              </a:rPr>
              <a:t>mutex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 to synchronize access to num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std::</a:t>
            </a:r>
            <a:r>
              <a:rPr lang="en-US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mutex</a:t>
            </a: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 gate;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threadMain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Automatically lock &amp; unlock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    std::</a:t>
            </a:r>
            <a:r>
              <a:rPr lang="en-US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lock_guard</a:t>
            </a: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&lt;std::</a:t>
            </a:r>
            <a:r>
              <a:rPr lang="en-US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mutex</a:t>
            </a: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&gt; guard(gate);</a:t>
            </a:r>
          </a:p>
          <a:p>
            <a:pPr>
              <a:buNone/>
            </a:pPr>
            <a:r>
              <a:rPr lang="nn-NO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i = 0; (i &lt; 1000); i++)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num++;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std::vector&lt;std::thread&gt;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for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0; 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&lt; THREAD_COUNT);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++)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threadGroup.push_back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std::thread(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threadMain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for_each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   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threadGroup.begin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(), 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threadGroup.end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(),                 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[](std::thread&amp; t)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{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t.join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();});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&lt;&lt;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"Value of num = 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&lt;&lt; num &lt;&lt;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endl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0;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Concurrency is the ability to perform independent tasks simultaneously</a:t>
            </a:r>
          </a:p>
          <a:p>
            <a:pPr lvl="1"/>
            <a:r>
              <a:rPr lang="en-US" dirty="0" smtClean="0"/>
              <a:t>A bit different that parallelism with requires two or more compute units</a:t>
            </a:r>
          </a:p>
          <a:p>
            <a:pPr lvl="2"/>
            <a:r>
              <a:rPr lang="en-US" dirty="0" smtClean="0"/>
              <a:t>A compute unit could be a CPU, Core, or GPU</a:t>
            </a:r>
          </a:p>
          <a:p>
            <a:pPr lvl="1"/>
            <a:r>
              <a:rPr lang="en-US" dirty="0" smtClean="0"/>
              <a:t>However in most discussions the terms concurrency and parallelism are used interchangeably.</a:t>
            </a:r>
          </a:p>
          <a:p>
            <a:pPr lvl="2"/>
            <a:r>
              <a:rPr lang="en-US" dirty="0" smtClean="0"/>
              <a:t>In this course we will intentionally not distinguish between the two.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multi-threaded programs fall into a Producer-Consumer model</a:t>
            </a:r>
          </a:p>
          <a:p>
            <a:pPr lvl="1"/>
            <a:r>
              <a:rPr lang="en-US" dirty="0" smtClean="0"/>
              <a:t>A shared, finite-size queue is used for interacting between producers and consumers</a:t>
            </a:r>
          </a:p>
          <a:p>
            <a:pPr lvl="2"/>
            <a:r>
              <a:rPr lang="en-US" dirty="0" smtClean="0"/>
              <a:t>Shared queue enables producers and consumers to operate at varying speeds</a:t>
            </a:r>
          </a:p>
          <a:p>
            <a:pPr lvl="1"/>
            <a:r>
              <a:rPr lang="en-US" dirty="0" smtClean="0"/>
              <a:t>Producer adds entries (to be processed) to the queue</a:t>
            </a:r>
          </a:p>
          <a:p>
            <a:pPr lvl="2"/>
            <a:r>
              <a:rPr lang="en-US" dirty="0" smtClean="0"/>
              <a:t>If the queue is full the producer has to wait until there is space in the queue</a:t>
            </a:r>
          </a:p>
          <a:p>
            <a:pPr lvl="2"/>
            <a:r>
              <a:rPr lang="en-US" dirty="0" smtClean="0"/>
              <a:t>Typically the consumer notifies the producer to add more entries.</a:t>
            </a:r>
          </a:p>
          <a:p>
            <a:pPr lvl="1"/>
            <a:r>
              <a:rPr lang="en-US" dirty="0" smtClean="0"/>
              <a:t>Consumer removes entries from the queue and process it.</a:t>
            </a:r>
          </a:p>
          <a:p>
            <a:pPr lvl="2"/>
            <a:r>
              <a:rPr lang="en-US" dirty="0" smtClean="0"/>
              <a:t>If the queue is empty then the consumer has to wait until some data is available to be processed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(Part 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4191000" cy="5486400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dirty="0" err="1" smtClean="0">
                <a:solidFill>
                  <a:srgbClr val="2A00FF"/>
                </a:solidFill>
                <a:latin typeface="Consolas"/>
              </a:rPr>
              <a:t>iostream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&lt;thread&gt;</a:t>
            </a:r>
          </a:p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dirty="0" err="1" smtClean="0">
                <a:solidFill>
                  <a:srgbClr val="2A00FF"/>
                </a:solidFill>
                <a:latin typeface="Consolas"/>
              </a:rPr>
              <a:t>mutex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&lt;queue&gt;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3F7F5F"/>
                </a:solidFill>
                <a:latin typeface="Consolas"/>
              </a:rPr>
              <a:t>// A shared queue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std::queue&lt;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&gt; queue;</a:t>
            </a:r>
          </a:p>
          <a:p>
            <a:pPr>
              <a:buNone/>
            </a:pPr>
            <a:r>
              <a:rPr lang="en-US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dirty="0" err="1" smtClean="0">
                <a:solidFill>
                  <a:srgbClr val="3F7F5F"/>
                </a:solidFill>
                <a:latin typeface="Consolas"/>
              </a:rPr>
              <a:t>Mutex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 to </a:t>
            </a:r>
            <a:r>
              <a:rPr lang="en-US" dirty="0" err="1" smtClean="0">
                <a:solidFill>
                  <a:srgbClr val="3F7F5F"/>
                </a:solidFill>
                <a:latin typeface="Consolas"/>
              </a:rPr>
              <a:t>sychronize</a:t>
            </a:r>
            <a:endParaRPr lang="en-US" dirty="0" smtClean="0">
              <a:solidFill>
                <a:srgbClr val="3F7F5F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3F7F5F"/>
                </a:solidFill>
                <a:latin typeface="Consolas"/>
              </a:rPr>
              <a:t>// access to the queue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mutex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queueMutex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3F7F5F"/>
                </a:solidFill>
                <a:latin typeface="Consolas"/>
              </a:rPr>
              <a:t>// Max entries in the queue</a:t>
            </a:r>
          </a:p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size_t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MaxQSize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5;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producer(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num);</a:t>
            </a:r>
          </a:p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consumer(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num);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std::thread prod(producer, 500);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std::thread con(consumer, 500);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prod.join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con.join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0;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0" y="4050268"/>
          <a:ext cx="990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72200" y="59552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1981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4648200" y="182880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01600">
                  <a:srgbClr val="FFFF00">
                    <a:alpha val="60000"/>
                  </a:srgb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8382000" y="182880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01600">
                  <a:srgbClr val="FFFF00">
                    <a:alpha val="60000"/>
                  </a:srgb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7400" y="2971800"/>
            <a:ext cx="14478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queueMutex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6" idx="2"/>
            <a:endCxn id="10" idx="0"/>
          </p:cNvCxnSpPr>
          <p:nvPr/>
        </p:nvCxnSpPr>
        <p:spPr>
          <a:xfrm>
            <a:off x="5372100" y="2274332"/>
            <a:ext cx="1219200" cy="6974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1"/>
          </p:cNvCxnSpPr>
          <p:nvPr/>
        </p:nvCxnSpPr>
        <p:spPr>
          <a:xfrm>
            <a:off x="5867400" y="3156466"/>
            <a:ext cx="381000" cy="9583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0" idx="3"/>
          </p:cNvCxnSpPr>
          <p:nvPr/>
        </p:nvCxnSpPr>
        <p:spPr>
          <a:xfrm flipV="1">
            <a:off x="6934200" y="3156466"/>
            <a:ext cx="381000" cy="100226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  <a:endCxn id="7" idx="2"/>
          </p:cNvCxnSpPr>
          <p:nvPr/>
        </p:nvCxnSpPr>
        <p:spPr>
          <a:xfrm flipV="1">
            <a:off x="6591300" y="2350532"/>
            <a:ext cx="1333500" cy="62126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ight Brace 20"/>
          <p:cNvSpPr/>
          <p:nvPr/>
        </p:nvSpPr>
        <p:spPr>
          <a:xfrm>
            <a:off x="7391400" y="4038600"/>
            <a:ext cx="304800" cy="1905000"/>
          </a:xfrm>
          <a:prstGeom prst="rightBrac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5400000">
            <a:off x="7004566" y="4806434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maxQsize</a:t>
            </a:r>
            <a:r>
              <a:rPr lang="en-US" dirty="0" smtClean="0"/>
              <a:t> == 5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5029200" y="3657600"/>
            <a:ext cx="32004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68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critical</a:t>
            </a:r>
          </a:p>
          <a:p>
            <a:r>
              <a:rPr lang="en-US" dirty="0" smtClean="0"/>
              <a:t>section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257800" y="3733800"/>
            <a:ext cx="0" cy="68580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Producer-Consumer (Part </a:t>
            </a:r>
            <a:r>
              <a:rPr lang="en-US" dirty="0" smtClean="0"/>
              <a:t>2/</a:t>
            </a:r>
            <a:r>
              <a:rPr lang="en-US" dirty="0"/>
              <a:t>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15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producer(</a:t>
            </a:r>
            <a:r>
              <a:rPr lang="en-US" sz="1500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5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num) {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500" b="1" dirty="0" smtClean="0">
                <a:solidFill>
                  <a:srgbClr val="7F0055"/>
                </a:solidFill>
                <a:latin typeface="Consolas"/>
              </a:rPr>
              <a:t>long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idle = 0;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5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5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= 0;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500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500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&lt; num) {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500" dirty="0" err="1" smtClean="0">
                <a:solidFill>
                  <a:srgbClr val="000000"/>
                </a:solidFill>
                <a:latin typeface="Consolas"/>
              </a:rPr>
              <a:t>queueMutex.lock</a:t>
            </a: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500" b="1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500" b="1" dirty="0" err="1" smtClean="0">
                <a:solidFill>
                  <a:srgbClr val="000000"/>
                </a:solidFill>
                <a:latin typeface="Consolas"/>
              </a:rPr>
              <a:t>queue.size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()&lt;</a:t>
            </a:r>
            <a:r>
              <a:rPr lang="en-US" sz="1500" b="1" dirty="0" err="1" smtClean="0">
                <a:solidFill>
                  <a:srgbClr val="000000"/>
                </a:solidFill>
                <a:latin typeface="Consolas"/>
              </a:rPr>
              <a:t>MaxQSize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500" dirty="0" err="1" smtClean="0">
                <a:solidFill>
                  <a:srgbClr val="000000"/>
                </a:solidFill>
                <a:latin typeface="Consolas"/>
              </a:rPr>
              <a:t>queue.push</a:t>
            </a: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(rand()%10000);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5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++;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 } </a:t>
            </a:r>
            <a:r>
              <a:rPr lang="en-US" sz="1500" b="1" dirty="0" smtClean="0">
                <a:solidFill>
                  <a:srgbClr val="7F0055"/>
                </a:solidFill>
                <a:latin typeface="Consolas"/>
              </a:rPr>
              <a:t>else</a:t>
            </a:r>
            <a:r>
              <a:rPr lang="en-US" sz="15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   idle++;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 }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sz="1500" dirty="0" err="1" smtClean="0">
                <a:solidFill>
                  <a:srgbClr val="000000"/>
                </a:solidFill>
                <a:latin typeface="Consolas"/>
              </a:rPr>
              <a:t>queueMutex.unlock</a:t>
            </a: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std::</a:t>
            </a:r>
            <a:r>
              <a:rPr lang="en-US" sz="1500" dirty="0" err="1" smtClean="0">
                <a:solidFill>
                  <a:srgbClr val="000000"/>
                </a:solidFill>
                <a:latin typeface="Consolas"/>
              </a:rPr>
              <a:t>cout</a:t>
            </a: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&lt;&lt; </a:t>
            </a:r>
            <a:r>
              <a:rPr lang="en-US" sz="1500" dirty="0" smtClean="0">
                <a:solidFill>
                  <a:srgbClr val="2A00FF"/>
                </a:solidFill>
                <a:latin typeface="Consolas"/>
              </a:rPr>
              <a:t>"Producer idled "</a:t>
            </a: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      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        &lt;&lt; idle &lt;&lt; </a:t>
            </a:r>
            <a:r>
              <a:rPr lang="en-US" sz="1500" dirty="0" smtClean="0">
                <a:solidFill>
                  <a:srgbClr val="2A00FF"/>
                </a:solidFill>
                <a:latin typeface="Consolas"/>
              </a:rPr>
              <a:t>" times."</a:t>
            </a: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            &lt;&lt; std::</a:t>
            </a:r>
            <a:r>
              <a:rPr lang="en-US" sz="1500" dirty="0" err="1" smtClean="0">
                <a:solidFill>
                  <a:srgbClr val="000000"/>
                </a:solidFill>
                <a:latin typeface="Consolas"/>
              </a:rPr>
              <a:t>endl</a:t>
            </a: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5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consumer(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num)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long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idle = 0;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0;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&lt; num)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val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-1;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queueMutex.lock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(!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queue.empty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queue.front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queue.pop();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++;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}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else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idle++;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queueMutex.unlock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val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&gt; 0)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Process the value?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usleep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&lt;&lt;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"Consumer idled 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&lt;&lt; idle &lt;&lt;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 times\n“;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33400" y="2362200"/>
            <a:ext cx="3810000" cy="2209800"/>
            <a:chOff x="533400" y="2362200"/>
            <a:chExt cx="3810000" cy="2209800"/>
          </a:xfrm>
        </p:grpSpPr>
        <p:sp>
          <p:nvSpPr>
            <p:cNvPr id="7" name="Rectangle 6"/>
            <p:cNvSpPr/>
            <p:nvPr/>
          </p:nvSpPr>
          <p:spPr>
            <a:xfrm>
              <a:off x="533400" y="2362200"/>
              <a:ext cx="3810000" cy="22098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5400000">
              <a:off x="3308866" y="3244334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Critical section</a:t>
              </a:r>
              <a:endParaRPr lang="en-US" i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800600" y="2362200"/>
            <a:ext cx="3810000" cy="2057400"/>
            <a:chOff x="4800600" y="2362200"/>
            <a:chExt cx="38100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4800600" y="2362200"/>
              <a:ext cx="3810000" cy="20574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7576066" y="3168134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Critical section</a:t>
              </a:r>
              <a:endParaRPr lang="en-US" i="1" dirty="0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previous producer-consumer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producer-consumer example in the previous 2 slides works correctly without race conditions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No 2 threads in same CS </a:t>
            </a:r>
            <a:r>
              <a:rPr lang="en-US" dirty="0" smtClean="0"/>
              <a:t>simultaneously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dirty="0" smtClean="0"/>
              <a:t>The threads use a single lock to ensure only one thread is in the critical section at any given time.</a:t>
            </a:r>
            <a:endParaRPr lang="en-US" dirty="0"/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No assumptions about speed or number of cores/</a:t>
            </a:r>
            <a:r>
              <a:rPr lang="en-US" dirty="0" smtClean="0"/>
              <a:t>CPUs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dirty="0" smtClean="0"/>
              <a:t>No such assumptions in the code</a:t>
            </a:r>
            <a:endParaRPr lang="en-US" dirty="0"/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No thread outside a CS may block a thread in the </a:t>
            </a:r>
            <a:r>
              <a:rPr lang="en-US" dirty="0" smtClean="0"/>
              <a:t>CS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dirty="0" smtClean="0"/>
              <a:t>There is only a single </a:t>
            </a:r>
            <a:r>
              <a:rPr lang="en-US" dirty="0" err="1" smtClean="0"/>
              <a:t>mutex</a:t>
            </a:r>
            <a:r>
              <a:rPr lang="en-US" dirty="0" smtClean="0"/>
              <a:t> and a single CS. Consequently, a thread outside a CS cannot block thread in the CS</a:t>
            </a:r>
            <a:endParaRPr lang="en-US" dirty="0"/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dirty="0"/>
              <a:t>No thread should wait forever to enter its </a:t>
            </a:r>
            <a:r>
              <a:rPr lang="en-US" dirty="0" smtClean="0"/>
              <a:t>CS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dirty="0" smtClean="0"/>
              <a:t>That is why the </a:t>
            </a:r>
            <a:r>
              <a:rPr lang="en-US" dirty="0" err="1" smtClean="0">
                <a:latin typeface="Courier New"/>
                <a:cs typeface="Courier New"/>
              </a:rPr>
              <a:t>usleep</a:t>
            </a:r>
            <a:r>
              <a:rPr lang="en-US" dirty="0" smtClean="0"/>
              <a:t> (representing work being done) is not inside critical section.</a:t>
            </a:r>
            <a:endParaRPr lang="en-US" dirty="0"/>
          </a:p>
          <a:p>
            <a:r>
              <a:rPr lang="en-US" dirty="0" smtClean="0"/>
              <a:t>However, the solution is not efficient!</a:t>
            </a:r>
          </a:p>
          <a:p>
            <a:pPr lvl="1"/>
            <a:r>
              <a:rPr lang="en-US" dirty="0" smtClean="0"/>
              <a:t>There is wasted CPU cycles when:</a:t>
            </a:r>
          </a:p>
          <a:p>
            <a:pPr lvl="2"/>
            <a:r>
              <a:rPr lang="en-US" dirty="0" smtClean="0"/>
              <a:t>The producer thread spins in the loop if queue is full</a:t>
            </a:r>
          </a:p>
          <a:p>
            <a:pPr lvl="2"/>
            <a:r>
              <a:rPr lang="en-US" dirty="0" smtClean="0"/>
              <a:t>The consumer thread spins in a loop if queue is empty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Eliminating wasted CPU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Standard solution of using </a:t>
            </a:r>
            <a:r>
              <a:rPr lang="en-US" dirty="0" err="1" smtClean="0"/>
              <a:t>mutexs</a:t>
            </a:r>
            <a:r>
              <a:rPr lang="en-US" dirty="0" smtClean="0"/>
              <a:t> to share data is inefficient</a:t>
            </a:r>
          </a:p>
          <a:p>
            <a:pPr lvl="1"/>
            <a:r>
              <a:rPr lang="en-US" dirty="0" smtClean="0"/>
              <a:t>Threads have to busy wait for suitable operating conditions</a:t>
            </a:r>
          </a:p>
          <a:p>
            <a:pPr lvl="2"/>
            <a:r>
              <a:rPr lang="en-US" dirty="0" smtClean="0"/>
              <a:t>In the previous example, producer has to wait if queue is full</a:t>
            </a:r>
          </a:p>
          <a:p>
            <a:pPr lvl="2"/>
            <a:r>
              <a:rPr lang="en-US" dirty="0" smtClean="0"/>
              <a:t>In the previous example, the consumer has to wait if the queue is empty</a:t>
            </a:r>
          </a:p>
          <a:p>
            <a:pPr lvl="1"/>
            <a:r>
              <a:rPr lang="en-US" dirty="0" smtClean="0"/>
              <a:t>Busy waiting burns CPU cycles, degrading efficiency of the system</a:t>
            </a:r>
          </a:p>
          <a:p>
            <a:pPr lvl="2"/>
            <a:r>
              <a:rPr lang="en-US" dirty="0" smtClean="0"/>
              <a:t>The CPU could be doing other tasks</a:t>
            </a:r>
          </a:p>
          <a:p>
            <a:pPr lvl="2"/>
            <a:r>
              <a:rPr lang="en-US" dirty="0" smtClean="0"/>
              <a:t>Not was energy performing the same checks</a:t>
            </a:r>
          </a:p>
          <a:p>
            <a:r>
              <a:rPr lang="en-US" dirty="0" smtClean="0"/>
              <a:t>How to improve efficiency of data sharing?</a:t>
            </a:r>
          </a:p>
          <a:p>
            <a:pPr lvl="1"/>
            <a:r>
              <a:rPr lang="en-US" dirty="0" smtClean="0"/>
              <a:t>Waiting for suitable operating conditions cannot be controlled</a:t>
            </a:r>
          </a:p>
          <a:p>
            <a:pPr lvl="1"/>
            <a:r>
              <a:rPr lang="en-US" dirty="0"/>
              <a:t>Avoid busy </a:t>
            </a:r>
            <a:r>
              <a:rPr lang="en-US" dirty="0" smtClean="0"/>
              <a:t>waiting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Instead provide a blocked waiting mechanism</a:t>
            </a:r>
          </a:p>
          <a:p>
            <a:pPr lvl="1"/>
            <a:r>
              <a:rPr lang="en-US" dirty="0" smtClean="0"/>
              <a:t>However, the mechanism needs to streamline managing critical sections</a:t>
            </a:r>
          </a:p>
        </p:txBody>
      </p:sp>
    </p:spTree>
    <p:extLst>
      <p:ext uri="{BB962C8B-B14F-4D97-AF65-F5344CB8AC3E}">
        <p14:creationId xmlns:p14="http://schemas.microsoft.com/office/powerpoint/2010/main" val="13033096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Address problems with </a:t>
            </a:r>
            <a:r>
              <a:rPr lang="en-US" dirty="0" smtClean="0"/>
              <a:t>busy waiting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Use condition variables to exit from blocking waits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Reduce overhead on programmers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Provide special language constructs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Streamlines program development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Compiler or standard library </a:t>
            </a:r>
            <a:r>
              <a:rPr lang="en-US" dirty="0"/>
              <a:t>handles other overheads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 collaboration with </a:t>
            </a:r>
            <a:r>
              <a:rPr lang="en-US" dirty="0" smtClean="0"/>
              <a:t>OS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Monitors are higher level concepts than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Monitors do need a </a:t>
            </a:r>
            <a:r>
              <a:rPr lang="en-US" dirty="0" err="1" smtClean="0"/>
              <a:t>Mutex</a:t>
            </a:r>
            <a:r>
              <a:rPr lang="en-US" dirty="0" smtClean="0"/>
              <a:t> to operate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C++ provides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condition_variable</a:t>
            </a:r>
            <a:r>
              <a:rPr lang="en-US" dirty="0" smtClean="0"/>
              <a:t> object that can be used as a monitor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It is used with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unique_lock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Java implementation of Monitor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Via </a:t>
            </a:r>
            <a:r>
              <a:rPr lang="en-US" b="1" dirty="0">
                <a:solidFill>
                  <a:srgbClr val="800000"/>
                </a:solidFill>
                <a:latin typeface="Courier New" charset="0"/>
              </a:rPr>
              <a:t>synchronized</a:t>
            </a:r>
            <a:r>
              <a:rPr lang="en-US" dirty="0"/>
              <a:t> </a:t>
            </a:r>
            <a:r>
              <a:rPr lang="en-US" dirty="0" smtClean="0"/>
              <a:t>keyword (that provides a </a:t>
            </a:r>
            <a:r>
              <a:rPr lang="en-US" dirty="0" err="1" smtClean="0"/>
              <a:t>mutex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Each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java.lang.Object</a:t>
            </a:r>
            <a:r>
              <a:rPr lang="en-US" dirty="0" smtClean="0"/>
              <a:t> instance has a monitor that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US" dirty="0" smtClean="0"/>
              <a:t> code uses for achieving critical sections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Additional methods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notify</a:t>
            </a:r>
            <a:r>
              <a:rPr lang="en-US" dirty="0" smtClean="0"/>
              <a:t> are used to release and reacquire locks as needed.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condition_variable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Synchronization mechanism to conditionally block threads until:</a:t>
            </a:r>
          </a:p>
          <a:p>
            <a:pPr lvl="1"/>
            <a:r>
              <a:rPr lang="en-US" dirty="0" smtClean="0"/>
              <a:t>A notification is received from another thread</a:t>
            </a:r>
          </a:p>
          <a:p>
            <a:pPr lvl="1"/>
            <a:r>
              <a:rPr lang="en-US" dirty="0" smtClean="0"/>
              <a:t>A timeout value has been specified for waiting</a:t>
            </a:r>
          </a:p>
          <a:p>
            <a:pPr lvl="1"/>
            <a:r>
              <a:rPr lang="en-US" dirty="0" smtClean="0"/>
              <a:t>A spurious wakeup occurs (which is rare)</a:t>
            </a:r>
          </a:p>
          <a:p>
            <a:r>
              <a:rPr lang="en-US" dirty="0" smtClean="0"/>
              <a:t>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condition_variable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requires two pieces of information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unique_lock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on 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guaranteeing it is being used in a critical section</a:t>
            </a:r>
          </a:p>
          <a:p>
            <a:pPr lvl="1"/>
            <a:r>
              <a:rPr lang="en-US" dirty="0" smtClean="0"/>
              <a:t>A predicate that indicates the wait condition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23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(Part 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iostream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&lt;thread&gt;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mutex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&lt;queue&gt;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3F7F5F"/>
                </a:solidFill>
                <a:latin typeface="Consolas"/>
              </a:rPr>
              <a:t>// A shared queue</a:t>
            </a:r>
          </a:p>
          <a:p>
            <a:pPr>
              <a:buNone/>
            </a:pPr>
            <a:r>
              <a:rPr lang="en-US" sz="4000" dirty="0" smtClean="0">
                <a:solidFill>
                  <a:srgbClr val="000000"/>
                </a:solidFill>
                <a:latin typeface="Consolas"/>
              </a:rPr>
              <a:t>std::queue&lt;</a:t>
            </a:r>
            <a:r>
              <a:rPr lang="en-US" sz="40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4000" b="1" dirty="0" smtClean="0">
                <a:solidFill>
                  <a:srgbClr val="000000"/>
                </a:solidFill>
                <a:latin typeface="Consolas"/>
              </a:rPr>
              <a:t>&gt; queue;</a:t>
            </a:r>
          </a:p>
          <a:p>
            <a:pPr>
              <a:buNone/>
            </a:pPr>
            <a:r>
              <a:rPr lang="en-US" sz="4000" dirty="0" smtClean="0">
                <a:solidFill>
                  <a:srgbClr val="3F7F5F"/>
                </a:solidFill>
                <a:latin typeface="Consolas"/>
              </a:rPr>
              <a:t>// Condition variable to avoid spin-locks</a:t>
            </a:r>
          </a:p>
          <a:p>
            <a:pPr>
              <a:buNone/>
            </a:pPr>
            <a:r>
              <a:rPr lang="en-US" sz="4000" dirty="0" smtClean="0">
                <a:solidFill>
                  <a:srgbClr val="000000"/>
                </a:solidFill>
                <a:latin typeface="Consolas"/>
              </a:rPr>
              <a:t>std::</a:t>
            </a:r>
            <a:r>
              <a:rPr lang="en-US" sz="4000" dirty="0" err="1" smtClean="0">
                <a:solidFill>
                  <a:srgbClr val="000000"/>
                </a:solidFill>
                <a:latin typeface="Consolas"/>
              </a:rPr>
              <a:t>condition_variable</a:t>
            </a:r>
            <a:r>
              <a:rPr lang="en-US" sz="40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Consolas"/>
              </a:rPr>
              <a:t>data_cond</a:t>
            </a:r>
            <a:r>
              <a:rPr lang="en-US" sz="40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40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4000" dirty="0" err="1" smtClean="0">
                <a:solidFill>
                  <a:srgbClr val="3F7F5F"/>
                </a:solidFill>
                <a:latin typeface="Consolas"/>
              </a:rPr>
              <a:t>Mutex</a:t>
            </a:r>
            <a:r>
              <a:rPr lang="en-US" sz="4000" dirty="0" smtClean="0">
                <a:solidFill>
                  <a:srgbClr val="3F7F5F"/>
                </a:solidFill>
                <a:latin typeface="Consolas"/>
              </a:rPr>
              <a:t> to </a:t>
            </a:r>
            <a:r>
              <a:rPr lang="en-US" sz="4000" dirty="0" err="1" smtClean="0">
                <a:solidFill>
                  <a:srgbClr val="3F7F5F"/>
                </a:solidFill>
                <a:latin typeface="Consolas"/>
              </a:rPr>
              <a:t>sychronize</a:t>
            </a:r>
            <a:r>
              <a:rPr lang="en-US" sz="4000" dirty="0" smtClean="0">
                <a:solidFill>
                  <a:srgbClr val="3F7F5F"/>
                </a:solidFill>
                <a:latin typeface="Consolas"/>
              </a:rPr>
              <a:t> access to the queue</a:t>
            </a:r>
          </a:p>
          <a:p>
            <a:pPr>
              <a:buNone/>
            </a:pPr>
            <a:r>
              <a:rPr lang="en-US" sz="4000" dirty="0" smtClean="0">
                <a:solidFill>
                  <a:srgbClr val="000000"/>
                </a:solidFill>
                <a:latin typeface="Consolas"/>
              </a:rPr>
              <a:t>std::</a:t>
            </a:r>
            <a:r>
              <a:rPr lang="en-US" sz="4000" dirty="0" err="1" smtClean="0">
                <a:solidFill>
                  <a:srgbClr val="000000"/>
                </a:solidFill>
                <a:latin typeface="Consolas"/>
              </a:rPr>
              <a:t>mutex</a:t>
            </a:r>
            <a:r>
              <a:rPr lang="en-US" sz="40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Consolas"/>
              </a:rPr>
              <a:t>queueMutex</a:t>
            </a:r>
            <a:r>
              <a:rPr lang="en-US" sz="40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4000" dirty="0" smtClean="0">
                <a:solidFill>
                  <a:srgbClr val="3F7F5F"/>
                </a:solidFill>
                <a:latin typeface="Consolas"/>
              </a:rPr>
              <a:t>// Max entries in the queue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sz="4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Consolas"/>
              </a:rPr>
              <a:t>size_t</a:t>
            </a:r>
            <a:r>
              <a:rPr lang="en-US" sz="4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Consolas"/>
              </a:rPr>
              <a:t>MaxQSize</a:t>
            </a:r>
            <a:r>
              <a:rPr lang="en-US" sz="4000" b="1" dirty="0" smtClean="0">
                <a:solidFill>
                  <a:srgbClr val="000000"/>
                </a:solidFill>
                <a:latin typeface="Consolas"/>
              </a:rPr>
              <a:t> = 5;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producer(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consumer(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std::thread prod(producer, 500);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std::thread con(consumer, 500);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prod.join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con.join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0;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1780490"/>
            <a:ext cx="3429000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The monitor constructor that:</a:t>
            </a:r>
          </a:p>
          <a:p>
            <a:pPr marL="342900" indent="-342900">
              <a:buAutoNum type="arabicPeriod"/>
            </a:pPr>
            <a:r>
              <a:rPr lang="en-US" dirty="0" smtClean="0"/>
              <a:t>Avoid busy waiting </a:t>
            </a:r>
          </a:p>
          <a:p>
            <a:pPr marL="342900" indent="-342900">
              <a:buAutoNum type="arabicPeriod"/>
            </a:pPr>
            <a:r>
              <a:rPr lang="en-US" dirty="0" smtClean="0"/>
              <a:t>Enables blocking until a condition is met.</a:t>
            </a:r>
          </a:p>
          <a:p>
            <a:pPr marL="342900" indent="-342900">
              <a:buAutoNum type="arabicPeriod"/>
            </a:pPr>
            <a:r>
              <a:rPr lang="en-US" dirty="0" smtClean="0"/>
              <a:t>Notifies other waiting threads about potential change in wait status.</a:t>
            </a:r>
          </a:p>
          <a:p>
            <a:pPr marL="342900" indent="-342900">
              <a:buAutoNum type="arabicPeriod"/>
            </a:pPr>
            <a:r>
              <a:rPr lang="en-US" dirty="0" smtClean="0"/>
              <a:t>Requires an already locked </a:t>
            </a:r>
            <a:r>
              <a:rPr lang="en-US" dirty="0" err="1" smtClean="0"/>
              <a:t>mutex</a:t>
            </a:r>
            <a:r>
              <a:rPr lang="en-US" dirty="0" smtClean="0"/>
              <a:t> for operation.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" y="2891632"/>
            <a:ext cx="4114800" cy="3789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Elbow Connector 7"/>
          <p:cNvCxnSpPr>
            <a:stCxn id="6" idx="3"/>
            <a:endCxn id="5" idx="1"/>
          </p:cNvCxnSpPr>
          <p:nvPr/>
        </p:nvCxnSpPr>
        <p:spPr>
          <a:xfrm flipV="1">
            <a:off x="4191000" y="3073152"/>
            <a:ext cx="1066800" cy="7968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(Part 1/2)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800" b="1" dirty="0" smtClean="0">
                <a:solidFill>
                  <a:srgbClr val="000000"/>
                </a:solidFill>
                <a:latin typeface="Consolas"/>
              </a:rPr>
              <a:t> producer(</a:t>
            </a:r>
            <a:r>
              <a:rPr lang="en-US" sz="18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b="1" dirty="0" smtClean="0">
                <a:solidFill>
                  <a:srgbClr val="000000"/>
                </a:solidFill>
                <a:latin typeface="Consolas"/>
              </a:rPr>
              <a:t> num) {</a:t>
            </a:r>
          </a:p>
          <a:p>
            <a:pPr>
              <a:buNone/>
            </a:pPr>
            <a:r>
              <a:rPr lang="nn-NO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nn-NO" sz="1800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sz="18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nn-NO" sz="18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1800" b="1" dirty="0" smtClean="0">
                <a:solidFill>
                  <a:srgbClr val="000000"/>
                </a:solidFill>
                <a:latin typeface="Consolas"/>
              </a:rPr>
              <a:t> i = 0; (i &lt; num); i++){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sz="1800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std::</a:t>
            </a:r>
            <a:r>
              <a:rPr lang="en-US" sz="1800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unique_lock</a:t>
            </a:r>
            <a:r>
              <a:rPr lang="en-US" sz="1800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&lt;std::</a:t>
            </a:r>
            <a:r>
              <a:rPr lang="en-US" sz="1800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mutex</a:t>
            </a:r>
            <a:r>
              <a:rPr lang="en-US" sz="1800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&gt; lock(</a:t>
            </a:r>
            <a:r>
              <a:rPr lang="en-US" sz="1800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queueMutex</a:t>
            </a:r>
            <a:r>
              <a:rPr lang="en-US" sz="1800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);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   </a:t>
            </a:r>
            <a:r>
              <a:rPr lang="en-US" sz="1800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data_cond.wait</a:t>
            </a:r>
            <a:r>
              <a:rPr lang="en-US" sz="1800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(lock, 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    []{</a:t>
            </a:r>
            <a:r>
              <a:rPr lang="en-US" sz="1800" b="1" dirty="0" smtClean="0">
                <a:solidFill>
                  <a:srgbClr val="7F0055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return</a:t>
            </a:r>
            <a:r>
              <a:rPr lang="en-US" sz="1800" b="1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queue.size</a:t>
            </a:r>
            <a:r>
              <a:rPr lang="en-US" sz="1800" b="1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() &lt; 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             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MaxQSize</a:t>
            </a:r>
            <a:r>
              <a:rPr lang="en-US" sz="1800" b="1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; });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queue.push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(rand() % 10000);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data_cond.notify_one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consumer(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num) {</a:t>
            </a:r>
          </a:p>
          <a:p>
            <a:pPr>
              <a:buNone/>
            </a:pPr>
            <a:r>
              <a:rPr lang="nn-NO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i = 0; (i &lt; num); i++){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std::</a:t>
            </a:r>
            <a:r>
              <a:rPr lang="en-US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unique_lock</a:t>
            </a: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&lt;std::</a:t>
            </a:r>
            <a:r>
              <a:rPr lang="en-US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mutex</a:t>
            </a: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&gt; lock(</a:t>
            </a:r>
            <a:r>
              <a:rPr lang="en-US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queueMutex</a:t>
            </a: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data_cond.wait</a:t>
            </a: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(lock,  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    []{</a:t>
            </a:r>
            <a:r>
              <a:rPr lang="en-US" b="1" dirty="0" smtClean="0">
                <a:solidFill>
                  <a:srgbClr val="7F0055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 !</a:t>
            </a:r>
            <a:r>
              <a:rPr lang="en-US" b="1" dirty="0" err="1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queue.empty</a:t>
            </a:r>
            <a:r>
              <a:rPr lang="en-US" b="1" dirty="0" smtClean="0">
                <a:solidFill>
                  <a:srgbClr val="00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Consolas"/>
              </a:rPr>
              <a:t>();});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val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queue.front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queue.pop();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data_cond.notify_one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queueMutex.unlock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val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&gt; 0)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Process the value?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usleep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/>
              <a:t> method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/>
              <a:t> method causes the calling thread to block until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condition variable is notified (by another thread) </a:t>
            </a:r>
            <a:r>
              <a:rPr lang="en-US" b="1" dirty="0" smtClean="0">
                <a:solidFill>
                  <a:srgbClr val="FF0000"/>
                </a:solidFill>
              </a:rPr>
              <a:t>AND</a:t>
            </a:r>
          </a:p>
          <a:p>
            <a:pPr lvl="1"/>
            <a:r>
              <a:rPr lang="en-US" dirty="0" smtClean="0"/>
              <a:t>An optional predicate (method that returns a Boolean value) is satisfied</a:t>
            </a:r>
          </a:p>
          <a:p>
            <a:r>
              <a:rPr lang="en-US" dirty="0" smtClean="0"/>
              <a:t>Specifically,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/>
              <a:t> method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Atomically releases lock on a given locked, </a:t>
            </a:r>
            <a:r>
              <a:rPr lang="en-US" dirty="0" err="1" smtClean="0"/>
              <a:t>mutex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Adds calling thread to the list of threads waiting on the condition variable (namely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Blocks the current thread until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notify_all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notify_one</a:t>
            </a:r>
            <a:r>
              <a:rPr lang="en-US" dirty="0" smtClean="0"/>
              <a:t> is called on the condition variable (namely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smtClean="0"/>
              <a:t>) by another thread.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notified, the thread unblocks, the lock on the </a:t>
            </a:r>
            <a:r>
              <a:rPr lang="en-US" dirty="0" err="1" smtClean="0"/>
              <a:t>mutex</a:t>
            </a:r>
            <a:r>
              <a:rPr lang="en-US" dirty="0" smtClean="0"/>
              <a:t> is atomically reacquired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 optional predicate is checked and if the predicate returns false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/>
              <a:t> method repeats from step 1. Otherwise the wait method returns control back.</a:t>
            </a:r>
          </a:p>
        </p:txBody>
      </p:sp>
    </p:spTree>
    <p:extLst>
      <p:ext uri="{BB962C8B-B14F-4D97-AF65-F5344CB8AC3E}">
        <p14:creationId xmlns:p14="http://schemas.microsoft.com/office/powerpoint/2010/main" val="264539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 classification of concurrency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 parallelism</a:t>
            </a:r>
          </a:p>
          <a:p>
            <a:pPr lvl="1"/>
            <a:r>
              <a:rPr lang="en-US" dirty="0" smtClean="0"/>
              <a:t>Each thread/process performs same computation</a:t>
            </a:r>
          </a:p>
          <a:p>
            <a:pPr lvl="1"/>
            <a:r>
              <a:rPr lang="en-US" dirty="0" smtClean="0"/>
              <a:t>The data for each thread/process is different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Task parallelism</a:t>
            </a:r>
          </a:p>
          <a:p>
            <a:pPr lvl="1"/>
            <a:r>
              <a:rPr lang="en-US" dirty="0" smtClean="0"/>
              <a:t>Each thread/process performs different computations</a:t>
            </a:r>
          </a:p>
          <a:p>
            <a:pPr lvl="1"/>
            <a:r>
              <a:rPr lang="en-US" dirty="0" smtClean="0"/>
              <a:t>The data for each thread/process is the same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81000" y="3200400"/>
            <a:ext cx="37338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1066800" y="449580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01600">
                  <a:srgbClr val="FFFF00">
                    <a:alpha val="60000"/>
                  </a:srgb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4400" y="3886200"/>
            <a:ext cx="533400" cy="5334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8200" y="5181600"/>
            <a:ext cx="609600" cy="533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D1’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4648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828800" y="449580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676400" y="3886200"/>
            <a:ext cx="5334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00200" y="51816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D2’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4648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3048000" y="449580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95600" y="3886200"/>
            <a:ext cx="533400" cy="5334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19400" y="5181600"/>
            <a:ext cx="609600" cy="5334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Dn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76600" y="4648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2438400" y="4648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•••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3400" y="3301425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Input data is logically partitioned into independent subsets.</a:t>
            </a:r>
            <a:endParaRPr lang="en-US" sz="16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" y="5798403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Each thread process a subset of data to generate logically independent subset of outputs</a:t>
            </a:r>
            <a:endParaRPr lang="en-US" sz="1600" i="1" dirty="0"/>
          </a:p>
        </p:txBody>
      </p:sp>
      <p:sp>
        <p:nvSpPr>
          <p:cNvPr id="32" name="Rectangle 31"/>
          <p:cNvSpPr/>
          <p:nvPr/>
        </p:nvSpPr>
        <p:spPr>
          <a:xfrm>
            <a:off x="5105400" y="3200400"/>
            <a:ext cx="37338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 32"/>
          <p:cNvSpPr/>
          <p:nvPr/>
        </p:nvSpPr>
        <p:spPr>
          <a:xfrm rot="2700000">
            <a:off x="6281395" y="425067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486400" y="4648200"/>
            <a:ext cx="609600" cy="5334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D1’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019800" y="4191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37" name="Freeform 36"/>
          <p:cNvSpPr/>
          <p:nvPr/>
        </p:nvSpPr>
        <p:spPr>
          <a:xfrm>
            <a:off x="6858000" y="441960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553200" y="5181600"/>
            <a:ext cx="609600" cy="533400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D2’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53200" y="4648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705600" y="3733800"/>
            <a:ext cx="533400" cy="533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772400" y="4724400"/>
            <a:ext cx="609600" cy="5334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Dn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438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7162800" y="4648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•••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257800" y="3301425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Same data but different processing</a:t>
            </a:r>
            <a:endParaRPr lang="en-US" sz="16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5105400" y="5798403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Each thread processes same data but differently generating different outputs</a:t>
            </a:r>
            <a:endParaRPr lang="en-US" sz="1600" i="1" dirty="0"/>
          </a:p>
        </p:txBody>
      </p:sp>
      <p:sp>
        <p:nvSpPr>
          <p:cNvPr id="48" name="Freeform 47"/>
          <p:cNvSpPr/>
          <p:nvPr/>
        </p:nvSpPr>
        <p:spPr>
          <a:xfrm rot="18900000" flipH="1">
            <a:off x="7424395" y="425067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between wait &amp; notify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1764268"/>
            <a:ext cx="381000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mutex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condition_variable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cv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1430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condition_variable</a:t>
            </a:r>
            <a:r>
              <a:rPr lang="en-US" dirty="0" smtClean="0"/>
              <a:t> object that is shared by multiple threads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780383" y="2308301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01600">
                  <a:srgbClr val="FFFF00">
                    <a:alpha val="60000"/>
                  </a:srgb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9" name="Elbow Connector 8"/>
          <p:cNvCxnSpPr>
            <a:stCxn id="4" idx="2"/>
            <a:endCxn id="54" idx="0"/>
          </p:cNvCxnSpPr>
          <p:nvPr/>
        </p:nvCxnSpPr>
        <p:spPr>
          <a:xfrm rot="5400000">
            <a:off x="3043772" y="1411823"/>
            <a:ext cx="529453" cy="2527005"/>
          </a:xfrm>
          <a:prstGeom prst="bentConnector3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4" idx="2"/>
            <a:endCxn id="57" idx="0"/>
          </p:cNvCxnSpPr>
          <p:nvPr/>
        </p:nvCxnSpPr>
        <p:spPr>
          <a:xfrm rot="16200000" flipH="1">
            <a:off x="5490865" y="1491733"/>
            <a:ext cx="524470" cy="236220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6976099" y="2308301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01600">
                  <a:srgbClr val="FFFF00">
                    <a:alpha val="60000"/>
                  </a:srgb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Oval 14"/>
          <p:cNvSpPr/>
          <p:nvPr/>
        </p:nvSpPr>
        <p:spPr>
          <a:xfrm>
            <a:off x="1740195" y="51054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" y="4999953"/>
            <a:ext cx="1663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Release lock on </a:t>
            </a:r>
            <a:r>
              <a:rPr lang="en-US" sz="1400" i="1" dirty="0" err="1" smtClean="0"/>
              <a:t>mutex</a:t>
            </a:r>
            <a:r>
              <a:rPr lang="en-US" sz="1400" i="1" dirty="0" smtClean="0"/>
              <a:t> and blocks thread until notified.</a:t>
            </a:r>
            <a:endParaRPr lang="en-US" sz="1400" i="1" dirty="0"/>
          </a:p>
        </p:txBody>
      </p:sp>
      <p:sp>
        <p:nvSpPr>
          <p:cNvPr id="22" name="Flowchart: Decision 21"/>
          <p:cNvSpPr/>
          <p:nvPr/>
        </p:nvSpPr>
        <p:spPr>
          <a:xfrm>
            <a:off x="1321095" y="3733800"/>
            <a:ext cx="1447800" cy="970026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Is predicate true?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54" idx="2"/>
            <a:endCxn id="22" idx="0"/>
          </p:cNvCxnSpPr>
          <p:nvPr/>
        </p:nvCxnSpPr>
        <p:spPr>
          <a:xfrm>
            <a:off x="2044995" y="3586383"/>
            <a:ext cx="0" cy="14741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2" idx="2"/>
            <a:endCxn id="15" idx="0"/>
          </p:cNvCxnSpPr>
          <p:nvPr/>
        </p:nvCxnSpPr>
        <p:spPr>
          <a:xfrm>
            <a:off x="2044995" y="4703826"/>
            <a:ext cx="0" cy="40157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77321" y="4728071"/>
            <a:ext cx="571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NO</a:t>
            </a:r>
            <a:endParaRPr lang="en-US" i="1" dirty="0"/>
          </a:p>
        </p:txBody>
      </p:sp>
      <p:sp>
        <p:nvSpPr>
          <p:cNvPr id="30" name="Rectangle 29"/>
          <p:cNvSpPr/>
          <p:nvPr/>
        </p:nvSpPr>
        <p:spPr>
          <a:xfrm>
            <a:off x="745785" y="5943600"/>
            <a:ext cx="259842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Reacquire lock on </a:t>
            </a:r>
            <a:r>
              <a:rPr lang="en-US" sz="1400" dirty="0" err="1" smtClean="0">
                <a:solidFill>
                  <a:schemeClr val="tx1"/>
                </a:solidFill>
              </a:rPr>
              <a:t>Mutex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>
            <a:stCxn id="15" idx="4"/>
            <a:endCxn id="30" idx="0"/>
          </p:cNvCxnSpPr>
          <p:nvPr/>
        </p:nvCxnSpPr>
        <p:spPr>
          <a:xfrm>
            <a:off x="2044995" y="5715000"/>
            <a:ext cx="0" cy="2286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6200" y="3895648"/>
            <a:ext cx="952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Done</a:t>
            </a:r>
          </a:p>
          <a:p>
            <a:pPr algn="ctr"/>
            <a:r>
              <a:rPr lang="en-US" dirty="0" smtClean="0"/>
              <a:t>Waiting</a:t>
            </a:r>
            <a:endParaRPr lang="en-US" dirty="0"/>
          </a:p>
        </p:txBody>
      </p:sp>
      <p:cxnSp>
        <p:nvCxnSpPr>
          <p:cNvPr id="39" name="Straight Connector 38"/>
          <p:cNvCxnSpPr>
            <a:stCxn id="22" idx="1"/>
            <a:endCxn id="37" idx="3"/>
          </p:cNvCxnSpPr>
          <p:nvPr/>
        </p:nvCxnSpPr>
        <p:spPr>
          <a:xfrm flipH="1">
            <a:off x="1028376" y="4218813"/>
            <a:ext cx="292719" cy="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16195" y="2940052"/>
            <a:ext cx="365760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THREAD </a:t>
            </a:r>
            <a:r>
              <a:rPr lang="el-GR" sz="1200" dirty="0"/>
              <a:t>α</a:t>
            </a:r>
            <a:endParaRPr lang="en-US" sz="1200" dirty="0"/>
          </a:p>
          <a:p>
            <a:pPr>
              <a:buNone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Consolas"/>
              </a:rPr>
              <a:t>std</a:t>
            </a:r>
            <a:r>
              <a:rPr lang="en-US" sz="1200" dirty="0">
                <a:solidFill>
                  <a:srgbClr val="000000"/>
                </a:solidFill>
                <a:effectLst/>
                <a:latin typeface="Consolas"/>
              </a:rPr>
              <a:t>::</a:t>
            </a:r>
            <a:r>
              <a:rPr lang="en-US" sz="1200" dirty="0" err="1">
                <a:solidFill>
                  <a:srgbClr val="000000"/>
                </a:solidFill>
                <a:effectLst/>
                <a:latin typeface="Consolas"/>
              </a:rPr>
              <a:t>unique_lock</a:t>
            </a:r>
            <a:r>
              <a:rPr lang="en-US" sz="1200" dirty="0">
                <a:solidFill>
                  <a:srgbClr val="000000"/>
                </a:solidFill>
                <a:effectLst/>
                <a:latin typeface="Consolas"/>
              </a:rPr>
              <a:t>&lt;</a:t>
            </a:r>
            <a:r>
              <a:rPr lang="en-US" sz="1200" dirty="0" err="1">
                <a:solidFill>
                  <a:srgbClr val="000000"/>
                </a:solidFill>
                <a:effectLst/>
                <a:latin typeface="Consolas"/>
              </a:rPr>
              <a:t>std</a:t>
            </a:r>
            <a:r>
              <a:rPr lang="en-US" sz="1200" dirty="0">
                <a:solidFill>
                  <a:srgbClr val="000000"/>
                </a:solidFill>
                <a:effectLst/>
                <a:latin typeface="Consolas"/>
              </a:rPr>
              <a:t>::</a:t>
            </a:r>
            <a:r>
              <a:rPr lang="en-US" sz="1200" dirty="0" err="1">
                <a:solidFill>
                  <a:srgbClr val="000000"/>
                </a:solidFill>
                <a:effectLst/>
                <a:latin typeface="Consolas"/>
              </a:rPr>
              <a:t>mutex</a:t>
            </a:r>
            <a:r>
              <a:rPr lang="en-US" sz="1200" dirty="0">
                <a:solidFill>
                  <a:srgbClr val="000000"/>
                </a:solidFill>
                <a:effectLst/>
                <a:latin typeface="Consolas"/>
              </a:rPr>
              <a:t>&gt; 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Consolas"/>
              </a:rPr>
              <a:t>lock(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Consolas"/>
              </a:rPr>
              <a:t>mutex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Consolas"/>
              </a:rPr>
              <a:t>);</a:t>
            </a:r>
            <a:endParaRPr lang="en-US" sz="1200" dirty="0">
              <a:solidFill>
                <a:srgbClr val="000000"/>
              </a:solidFill>
              <a:effectLst/>
              <a:latin typeface="Consolas"/>
            </a:endParaRPr>
          </a:p>
          <a:p>
            <a:pPr>
              <a:buNone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Consolas"/>
              </a:rPr>
              <a:t>cv.wait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Consolas"/>
              </a:rPr>
              <a:t>(lock, predicate); 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105401" y="2935069"/>
            <a:ext cx="3657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THREAD </a:t>
            </a:r>
            <a:r>
              <a:rPr lang="el-GR" sz="1200" dirty="0"/>
              <a:t>α</a:t>
            </a:r>
            <a:endParaRPr lang="en-US" sz="1200" dirty="0"/>
          </a:p>
          <a:p>
            <a:pPr>
              <a:buNone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Consolas"/>
              </a:rPr>
              <a:t>std</a:t>
            </a:r>
            <a:r>
              <a:rPr lang="en-US" sz="1200" dirty="0">
                <a:solidFill>
                  <a:srgbClr val="000000"/>
                </a:solidFill>
                <a:effectLst/>
                <a:latin typeface="Consolas"/>
              </a:rPr>
              <a:t>::</a:t>
            </a:r>
            <a:r>
              <a:rPr lang="en-US" sz="1200" dirty="0" err="1">
                <a:solidFill>
                  <a:srgbClr val="000000"/>
                </a:solidFill>
                <a:effectLst/>
                <a:latin typeface="Consolas"/>
              </a:rPr>
              <a:t>unique_lock</a:t>
            </a:r>
            <a:r>
              <a:rPr lang="en-US" sz="1200" dirty="0">
                <a:solidFill>
                  <a:srgbClr val="000000"/>
                </a:solidFill>
                <a:effectLst/>
                <a:latin typeface="Consolas"/>
              </a:rPr>
              <a:t>&lt;</a:t>
            </a:r>
            <a:r>
              <a:rPr lang="en-US" sz="1200" dirty="0" err="1">
                <a:solidFill>
                  <a:srgbClr val="000000"/>
                </a:solidFill>
                <a:effectLst/>
                <a:latin typeface="Consolas"/>
              </a:rPr>
              <a:t>std</a:t>
            </a:r>
            <a:r>
              <a:rPr lang="en-US" sz="1200" dirty="0">
                <a:solidFill>
                  <a:srgbClr val="000000"/>
                </a:solidFill>
                <a:effectLst/>
                <a:latin typeface="Consolas"/>
              </a:rPr>
              <a:t>::</a:t>
            </a:r>
            <a:r>
              <a:rPr lang="en-US" sz="1200" dirty="0" err="1">
                <a:solidFill>
                  <a:srgbClr val="000000"/>
                </a:solidFill>
                <a:effectLst/>
                <a:latin typeface="Consolas"/>
              </a:rPr>
              <a:t>mutex</a:t>
            </a:r>
            <a:r>
              <a:rPr lang="en-US" sz="1200" dirty="0">
                <a:solidFill>
                  <a:srgbClr val="000000"/>
                </a:solidFill>
                <a:effectLst/>
                <a:latin typeface="Consolas"/>
              </a:rPr>
              <a:t>&gt; 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Consolas"/>
              </a:rPr>
              <a:t>lock(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Consolas"/>
              </a:rPr>
              <a:t>mutex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Consolas"/>
              </a:rPr>
              <a:t>);</a:t>
            </a:r>
            <a:endParaRPr lang="en-US" sz="1200" dirty="0">
              <a:solidFill>
                <a:srgbClr val="000000"/>
              </a:solidFill>
              <a:effectLst/>
              <a:latin typeface="Consola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6248401" y="3657600"/>
            <a:ext cx="1371600" cy="7605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to acquire lock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0" name="Straight Connector 59"/>
          <p:cNvCxnSpPr>
            <a:stCxn id="57" idx="2"/>
            <a:endCxn id="59" idx="0"/>
          </p:cNvCxnSpPr>
          <p:nvPr/>
        </p:nvCxnSpPr>
        <p:spPr>
          <a:xfrm>
            <a:off x="6934201" y="3396734"/>
            <a:ext cx="0" cy="260866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04449" y="4724400"/>
            <a:ext cx="1259504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Consolas"/>
              </a:rPr>
              <a:t>cv.notify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Consolas"/>
              </a:rPr>
              <a:t>();</a:t>
            </a:r>
            <a:endParaRPr lang="en-US" sz="1200" dirty="0">
              <a:solidFill>
                <a:srgbClr val="000000"/>
              </a:solidFill>
              <a:effectLst/>
              <a:latin typeface="Consolas"/>
            </a:endParaRPr>
          </a:p>
        </p:txBody>
      </p:sp>
      <p:cxnSp>
        <p:nvCxnSpPr>
          <p:cNvPr id="65" name="Straight Connector 64"/>
          <p:cNvCxnSpPr>
            <a:stCxn id="59" idx="4"/>
            <a:endCxn id="64" idx="0"/>
          </p:cNvCxnSpPr>
          <p:nvPr/>
        </p:nvCxnSpPr>
        <p:spPr>
          <a:xfrm>
            <a:off x="6934201" y="4418154"/>
            <a:ext cx="0" cy="306246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181850" y="4419600"/>
            <a:ext cx="135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Lock acquired</a:t>
            </a:r>
            <a:endParaRPr lang="en-US" sz="1400" i="1" dirty="0"/>
          </a:p>
        </p:txBody>
      </p:sp>
      <p:cxnSp>
        <p:nvCxnSpPr>
          <p:cNvPr id="70" name="Straight Arrow Connector 69"/>
          <p:cNvCxnSpPr>
            <a:stCxn id="15" idx="7"/>
            <a:endCxn id="59" idx="3"/>
          </p:cNvCxnSpPr>
          <p:nvPr/>
        </p:nvCxnSpPr>
        <p:spPr>
          <a:xfrm flipV="1">
            <a:off x="2260521" y="4306773"/>
            <a:ext cx="4188746" cy="88790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 rot="20905781">
            <a:off x="2378284" y="4518759"/>
            <a:ext cx="3875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Release lock so another thread can lock the </a:t>
            </a:r>
            <a:r>
              <a:rPr lang="en-US" sz="1200" i="1" dirty="0" err="1" smtClean="0"/>
              <a:t>mutex</a:t>
            </a:r>
            <a:endParaRPr lang="en-US" sz="1200" i="1" dirty="0"/>
          </a:p>
        </p:txBody>
      </p:sp>
      <p:cxnSp>
        <p:nvCxnSpPr>
          <p:cNvPr id="72" name="Straight Arrow Connector 71"/>
          <p:cNvCxnSpPr>
            <a:stCxn id="64" idx="2"/>
            <a:endCxn id="15" idx="4"/>
          </p:cNvCxnSpPr>
          <p:nvPr/>
        </p:nvCxnSpPr>
        <p:spPr>
          <a:xfrm flipH="1">
            <a:off x="2044995" y="5001399"/>
            <a:ext cx="4889206" cy="71360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 rot="21163722">
            <a:off x="2442495" y="5127232"/>
            <a:ext cx="3875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Notify thread to unblock and try to acquire lock</a:t>
            </a:r>
            <a:endParaRPr lang="en-US" sz="1200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6106778" y="5334000"/>
            <a:ext cx="1654847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Consolas"/>
              </a:rPr>
              <a:t>mutex.unlock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Consolas"/>
              </a:rPr>
              <a:t>();</a:t>
            </a:r>
            <a:endParaRPr lang="en-US" sz="1200" dirty="0">
              <a:solidFill>
                <a:srgbClr val="000000"/>
              </a:solidFill>
              <a:effectLst/>
              <a:latin typeface="Consolas"/>
            </a:endParaRPr>
          </a:p>
        </p:txBody>
      </p:sp>
      <p:cxnSp>
        <p:nvCxnSpPr>
          <p:cNvPr id="77" name="Straight Connector 76"/>
          <p:cNvCxnSpPr>
            <a:stCxn id="64" idx="2"/>
            <a:endCxn id="76" idx="0"/>
          </p:cNvCxnSpPr>
          <p:nvPr/>
        </p:nvCxnSpPr>
        <p:spPr>
          <a:xfrm>
            <a:off x="6934201" y="5001399"/>
            <a:ext cx="1" cy="332601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6" idx="2"/>
            <a:endCxn id="30" idx="3"/>
          </p:cNvCxnSpPr>
          <p:nvPr/>
        </p:nvCxnSpPr>
        <p:spPr>
          <a:xfrm flipH="1">
            <a:off x="3344205" y="5610999"/>
            <a:ext cx="3589997" cy="59930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 rot="21060108">
            <a:off x="3717543" y="5717454"/>
            <a:ext cx="229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/>
              <a:t>Mutex</a:t>
            </a:r>
            <a:r>
              <a:rPr lang="en-US" sz="1200" i="1" dirty="0" smtClean="0"/>
              <a:t> available for relocking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1171579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results between threads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Threads cannot return values directly</a:t>
            </a:r>
          </a:p>
          <a:p>
            <a:pPr lvl="1"/>
            <a:r>
              <a:rPr lang="en-US" dirty="0" smtClean="0"/>
              <a:t>Methods that return values can be run in a separate thread. However, there is no intrinsic mechanism to obtain return values</a:t>
            </a:r>
            <a:endParaRPr lang="en-US" dirty="0"/>
          </a:p>
          <a:p>
            <a:pPr lvl="1"/>
            <a:r>
              <a:rPr lang="en-US" dirty="0" smtClean="0"/>
              <a:t>Have to use some shared intermediate storage to obtain return values</a:t>
            </a:r>
          </a:p>
          <a:p>
            <a:pPr lvl="1"/>
            <a:r>
              <a:rPr lang="en-US" dirty="0" smtClean="0"/>
              <a:t>The shared storage needs to be suitably guarded to avoid race conditions</a:t>
            </a:r>
          </a:p>
          <a:p>
            <a:r>
              <a:rPr lang="en-US" dirty="0" smtClean="0"/>
              <a:t>Sharing values between threads can be a bit cumbersome</a:t>
            </a:r>
          </a:p>
          <a:p>
            <a:r>
              <a:rPr lang="en-US" dirty="0" smtClean="0"/>
              <a:t>Solution: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::future</a:t>
            </a:r>
          </a:p>
          <a:p>
            <a:pPr lvl="1"/>
            <a:r>
              <a:rPr lang="en-US" dirty="0" smtClean="0"/>
              <a:t>Provides a multi-threading safe (MT-safe) storage to exchange values between threads</a:t>
            </a:r>
          </a:p>
          <a:p>
            <a:pPr lvl="1"/>
            <a:r>
              <a:rPr lang="en-US" dirty="0" smtClean="0"/>
              <a:t>Futures can be created in two ways: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async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::promise </a:t>
            </a:r>
            <a:r>
              <a:rPr lang="en-US" dirty="0" smtClean="0"/>
              <a:t>class</a:t>
            </a:r>
          </a:p>
        </p:txBody>
      </p:sp>
    </p:spTree>
    <p:extLst>
      <p:ext uri="{BB962C8B-B14F-4D97-AF65-F5344CB8AC3E}">
        <p14:creationId xmlns:p14="http://schemas.microsoft.com/office/powerpoint/2010/main" val="21319892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async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1524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dirty="0" smtClean="0"/>
              <a:t>method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async</a:t>
            </a:r>
            <a:r>
              <a:rPr lang="en-US" dirty="0" smtClean="0"/>
              <a:t> </a:t>
            </a:r>
            <a:r>
              <a:rPr lang="en-US" dirty="0"/>
              <a:t>runs </a:t>
            </a:r>
            <a:r>
              <a:rPr lang="en-US" dirty="0" smtClean="0"/>
              <a:t>a given function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/>
              <a:t> asynchronously (potentially in a separate thread) and returns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::future </a:t>
            </a:r>
            <a:r>
              <a:rPr lang="en-US" dirty="0"/>
              <a:t>that will eventually hold the result of that function call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::future </a:t>
            </a:r>
            <a:r>
              <a:rPr lang="en-US" dirty="0" smtClean="0"/>
              <a:t>class can also report exceptions just as-if it was a standard method call.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52400" y="2819400"/>
            <a:ext cx="8763000" cy="388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&lt;future&gt;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gameOfLife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>
                <a:solidFill>
                  <a:srgbClr val="005032"/>
                </a:solidFill>
                <a:latin typeface="Monaco"/>
              </a:rPr>
              <a:t>string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s)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642880"/>
                </a:solidFill>
                <a:latin typeface="Monaco"/>
              </a:rPr>
              <a:t>sleep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(3);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s &lt;&lt;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": finished\n"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20;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}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::future&lt;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&gt; result = </a:t>
            </a:r>
            <a:endParaRPr lang="en-US" b="1" dirty="0" smtClean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     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async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::launch::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async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gameOfLife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,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async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642880"/>
                </a:solidFill>
                <a:latin typeface="Monaco"/>
              </a:rPr>
              <a:t>sleep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(5); </a:t>
            </a:r>
            <a:r>
              <a:rPr lang="en-US" b="1" dirty="0">
                <a:solidFill>
                  <a:srgbClr val="3F7F5F"/>
                </a:solidFill>
                <a:latin typeface="Monaco"/>
              </a:rPr>
              <a:t>// Pretend to do something important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"Result = 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result.get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}</a:t>
            </a:r>
            <a:endParaRPr lang="en-US" dirty="0">
              <a:solidFill>
                <a:srgbClr val="000000"/>
              </a:solidFill>
              <a:latin typeface="Monac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5410200"/>
            <a:ext cx="2133600" cy="2286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48200" y="3048000"/>
            <a:ext cx="4191000" cy="1354217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Other values include: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::launch::sync</a:t>
            </a:r>
            <a:r>
              <a:rPr lang="en-US" sz="1600" dirty="0" smtClean="0"/>
              <a:t> – Method is run only if get() method is called on future.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::launch::any </a:t>
            </a:r>
            <a:r>
              <a:rPr lang="en-US" sz="1600" dirty="0" smtClean="0"/>
              <a:t>– System decides if it runs as synchronous or asynchronously.</a:t>
            </a:r>
            <a:endParaRPr lang="en-US" sz="1600" dirty="0"/>
          </a:p>
        </p:txBody>
      </p:sp>
      <p:cxnSp>
        <p:nvCxnSpPr>
          <p:cNvPr id="8" name="Elbow Connector 7"/>
          <p:cNvCxnSpPr>
            <a:stCxn id="5" idx="0"/>
            <a:endCxn id="6" idx="2"/>
          </p:cNvCxnSpPr>
          <p:nvPr/>
        </p:nvCxnSpPr>
        <p:spPr>
          <a:xfrm rot="5400000" flipH="1" flipV="1">
            <a:off x="4544259" y="3210759"/>
            <a:ext cx="1007983" cy="3390900"/>
          </a:xfrm>
          <a:prstGeom prst="bentConnector3">
            <a:avLst>
              <a:gd name="adj1" fmla="val 50000"/>
            </a:avLst>
          </a:prstGeom>
          <a:ln w="9525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7313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</a:t>
            </a:r>
            <a:r>
              <a:rPr lang="en-US" dirty="0" smtClean="0"/>
              <a:t>::promise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async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method provides a mechanism to intercept and return values of methods</a:t>
            </a:r>
          </a:p>
          <a:p>
            <a:pPr lvl="1"/>
            <a:r>
              <a:rPr lang="en-US" dirty="0" smtClean="0"/>
              <a:t>It does not provide a placeholder for setting and then getting values.</a:t>
            </a:r>
          </a:p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::promise </a:t>
            </a:r>
            <a:r>
              <a:rPr lang="en-US" dirty="0" smtClean="0"/>
              <a:t>class provides a placeholder</a:t>
            </a:r>
          </a:p>
          <a:p>
            <a:pPr lvl="1"/>
            <a:r>
              <a:rPr lang="en-US" dirty="0" smtClean="0"/>
              <a:t>Placeholder is multi-thread safe (MT-safe)</a:t>
            </a:r>
          </a:p>
          <a:p>
            <a:pPr lvl="2"/>
            <a:r>
              <a:rPr lang="en-US" dirty="0" smtClean="0"/>
              <a:t>One thread can set a value</a:t>
            </a:r>
          </a:p>
          <a:p>
            <a:pPr lvl="2"/>
            <a:r>
              <a:rPr lang="en-US" dirty="0" smtClean="0"/>
              <a:t>Another thread can get the value via 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::future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833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::promise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3124200"/>
          </a:xfr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&lt;future&gt;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2A00FF"/>
                </a:solidFill>
                <a:latin typeface="Monaco"/>
              </a:rPr>
              <a:t>cmath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3F7F5F"/>
                </a:solidFill>
                <a:latin typeface="Monaco"/>
              </a:rPr>
              <a:t>// Returns highest prime number between </a:t>
            </a:r>
            <a:endParaRPr lang="en-US" dirty="0" smtClean="0">
              <a:solidFill>
                <a:srgbClr val="3F7F5F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3F7F5F"/>
                </a:solidFill>
                <a:latin typeface="Monaco"/>
              </a:rPr>
              <a:t>// 2 to max</a:t>
            </a:r>
            <a:endParaRPr lang="en-US" dirty="0">
              <a:solidFill>
                <a:srgbClr val="3F7F5F"/>
              </a:solidFill>
              <a:latin typeface="Monaco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getPrime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const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max);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thread1(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max, </a:t>
            </a:r>
            <a:endParaRPr lang="en-US" b="1" dirty="0" smtClean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     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::promise&lt;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&gt;&amp; promise) {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F0055"/>
                </a:solidFill>
                <a:latin typeface="Monaco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prime1 =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getPrime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(max);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"prime1 = 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endParaRPr lang="en-US" dirty="0" smtClean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            &lt;&lt; 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prime1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 err="1">
                <a:solidFill>
                  <a:srgbClr val="642880"/>
                </a:solidFill>
                <a:latin typeface="Monaco"/>
              </a:rPr>
              <a:t>endl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promise.set_value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(prime1);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}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thread2(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max, 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::promise&lt;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&gt;&amp; promise) {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prime2   =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getPrime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(max);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"prime2 = 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endParaRPr lang="en-US" dirty="0" smtClean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           &lt;&lt; 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prime2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b="1" dirty="0" err="1">
                <a:solidFill>
                  <a:srgbClr val="642880"/>
                </a:solidFill>
                <a:latin typeface="Monaco"/>
              </a:rPr>
              <a:t>endl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; 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 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prime1 =  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      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promise.get_future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().get();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Monaco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prime2 * prime1;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}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::promise&lt;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&gt; prom;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async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::launch::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async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           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thread1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, 99999, </a:t>
            </a:r>
            <a:endParaRPr lang="en-US" dirty="0" smtClean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          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::ref(prom));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::future&lt;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&gt; result =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async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::launch::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async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, </a:t>
            </a:r>
            <a:endParaRPr lang="en-US" dirty="0" smtClean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  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thread2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, 50000,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::ref(prom));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>
                <a:solidFill>
                  <a:srgbClr val="3F7F5F"/>
                </a:solidFill>
                <a:latin typeface="Monaco"/>
              </a:rPr>
              <a:t>// Do 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some work here!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"Result = 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endParaRPr lang="en-US" dirty="0" smtClean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Monaco"/>
              </a:rPr>
              <a:t>         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result.get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 </a:t>
            </a:r>
            <a:endParaRPr lang="en-US" dirty="0" smtClean="0">
              <a:solidFill>
                <a:srgbClr val="000000"/>
              </a:solidFill>
              <a:latin typeface="Monaco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onaco"/>
              </a:rPr>
              <a:t>          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Monaco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0;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524000" y="5867400"/>
            <a:ext cx="13716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promise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81000" y="449580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01600">
                  <a:srgbClr val="FFFF00">
                    <a:alpha val="60000"/>
                  </a:srgb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51" y="4736068"/>
            <a:ext cx="1066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thread1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8" idx="2"/>
            <a:endCxn id="6" idx="1"/>
          </p:cNvCxnSpPr>
          <p:nvPr/>
        </p:nvCxnSpPr>
        <p:spPr>
          <a:xfrm rot="16200000" flipH="1">
            <a:off x="803320" y="5375319"/>
            <a:ext cx="1113711" cy="327649"/>
          </a:xfrm>
          <a:prstGeom prst="bentConnector2">
            <a:avLst/>
          </a:prstGeom>
          <a:ln w="9525">
            <a:solidFill>
              <a:srgbClr val="FF0000"/>
            </a:solidFill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539840" y="5484912"/>
            <a:ext cx="1036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set_value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885448" y="5486400"/>
            <a:ext cx="1041406" cy="34623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future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787151" y="4572000"/>
            <a:ext cx="205751" cy="609600"/>
          </a:xfrm>
          <a:custGeom>
            <a:avLst/>
            <a:gdLst>
              <a:gd name="connsiteX0" fmla="*/ 318770 w 614680"/>
              <a:gd name="connsiteY0" fmla="*/ 0 h 1821180"/>
              <a:gd name="connsiteX1" fmla="*/ 44450 w 614680"/>
              <a:gd name="connsiteY1" fmla="*/ 228600 h 1821180"/>
              <a:gd name="connsiteX2" fmla="*/ 585470 w 614680"/>
              <a:gd name="connsiteY2" fmla="*/ 464820 h 1821180"/>
              <a:gd name="connsiteX3" fmla="*/ 44450 w 614680"/>
              <a:gd name="connsiteY3" fmla="*/ 746760 h 1821180"/>
              <a:gd name="connsiteX4" fmla="*/ 577850 w 614680"/>
              <a:gd name="connsiteY4" fmla="*/ 1013460 h 1821180"/>
              <a:gd name="connsiteX5" fmla="*/ 36830 w 614680"/>
              <a:gd name="connsiteY5" fmla="*/ 1287780 h 1821180"/>
              <a:gd name="connsiteX6" fmla="*/ 570230 w 614680"/>
              <a:gd name="connsiteY6" fmla="*/ 1562100 h 1821180"/>
              <a:gd name="connsiteX7" fmla="*/ 303530 w 614680"/>
              <a:gd name="connsiteY7" fmla="*/ 1821180 h 182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4680" h="1821180">
                <a:moveTo>
                  <a:pt x="318770" y="0"/>
                </a:moveTo>
                <a:cubicBezTo>
                  <a:pt x="159385" y="75565"/>
                  <a:pt x="0" y="151130"/>
                  <a:pt x="44450" y="228600"/>
                </a:cubicBezTo>
                <a:cubicBezTo>
                  <a:pt x="88900" y="306070"/>
                  <a:pt x="585470" y="378460"/>
                  <a:pt x="585470" y="464820"/>
                </a:cubicBezTo>
                <a:cubicBezTo>
                  <a:pt x="585470" y="551180"/>
                  <a:pt x="45720" y="655320"/>
                  <a:pt x="44450" y="746760"/>
                </a:cubicBezTo>
                <a:cubicBezTo>
                  <a:pt x="43180" y="838200"/>
                  <a:pt x="579120" y="923290"/>
                  <a:pt x="577850" y="1013460"/>
                </a:cubicBezTo>
                <a:cubicBezTo>
                  <a:pt x="576580" y="1103630"/>
                  <a:pt x="38100" y="1196340"/>
                  <a:pt x="36830" y="1287780"/>
                </a:cubicBezTo>
                <a:cubicBezTo>
                  <a:pt x="35560" y="1379220"/>
                  <a:pt x="525780" y="1473200"/>
                  <a:pt x="570230" y="1562100"/>
                </a:cubicBezTo>
                <a:cubicBezTo>
                  <a:pt x="614680" y="1651000"/>
                  <a:pt x="459105" y="1736090"/>
                  <a:pt x="303530" y="1821180"/>
                </a:cubicBezTo>
              </a:path>
            </a:pathLst>
          </a:custGeom>
          <a:ln w="254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01600">
                  <a:srgbClr val="FFFF00">
                    <a:alpha val="60000"/>
                  </a:srgb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72751" y="4783723"/>
            <a:ext cx="1066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thread2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Elbow Connector 18"/>
          <p:cNvCxnSpPr>
            <a:stCxn id="6" idx="3"/>
            <a:endCxn id="16" idx="4"/>
          </p:cNvCxnSpPr>
          <p:nvPr/>
        </p:nvCxnSpPr>
        <p:spPr>
          <a:xfrm flipV="1">
            <a:off x="2895600" y="5832634"/>
            <a:ext cx="510551" cy="263366"/>
          </a:xfrm>
          <a:prstGeom prst="bentConnector2">
            <a:avLst/>
          </a:prstGeom>
          <a:ln w="9525">
            <a:solidFill>
              <a:srgbClr val="FF0000"/>
            </a:solidFill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0"/>
            <a:endCxn id="18" idx="2"/>
          </p:cNvCxnSpPr>
          <p:nvPr/>
        </p:nvCxnSpPr>
        <p:spPr>
          <a:xfrm flipV="1">
            <a:off x="3406151" y="5029944"/>
            <a:ext cx="0" cy="456456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6200000">
            <a:off x="3024213" y="5134139"/>
            <a:ext cx="486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get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0" y="6201489"/>
            <a:ext cx="12192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Wait for value to be ready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657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</a:t>
            </a:r>
            <a:r>
              <a:rPr lang="en-US" dirty="0" smtClean="0"/>
              <a:t>::atomic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::atomic </a:t>
            </a:r>
            <a:r>
              <a:rPr lang="en-US" dirty="0" smtClean="0"/>
              <a:t>class provides atomic multi-threading safe (MT-safe) </a:t>
            </a:r>
            <a:r>
              <a:rPr lang="en-US" u="sng" dirty="0" smtClean="0"/>
              <a:t>primitive</a:t>
            </a:r>
            <a:r>
              <a:rPr lang="en-US" dirty="0" smtClean="0"/>
              <a:t> types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::atomic&lt;</a:t>
            </a:r>
            <a:r>
              <a:rPr lang="en-US" sz="1800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sz="1800" b="1" dirty="0" err="1" smtClean="0">
                <a:solidFill>
                  <a:srgbClr val="000000"/>
                </a:solidFill>
                <a:latin typeface="Monaco"/>
              </a:rPr>
              <a:t>atInt</a:t>
            </a:r>
            <a:r>
              <a:rPr lang="en-US" sz="1800" b="1" dirty="0" smtClean="0">
                <a:solidFill>
                  <a:srgbClr val="000000"/>
                </a:solidFill>
                <a:latin typeface="Monaco"/>
              </a:rPr>
              <a:t> = ATOMIC_VAR_INIT(123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lvl="2"/>
            <a:r>
              <a:rPr lang="en-US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::atomic&lt;</a:t>
            </a:r>
            <a:r>
              <a:rPr lang="en-US" sz="1800" b="1" dirty="0" err="1">
                <a:solidFill>
                  <a:srgbClr val="7F0055"/>
                </a:solidFill>
                <a:latin typeface="Monaco"/>
              </a:rPr>
              <a:t>bool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sz="1800" b="1" dirty="0" err="1">
                <a:solidFill>
                  <a:srgbClr val="000000"/>
                </a:solidFill>
                <a:latin typeface="Monaco"/>
              </a:rPr>
              <a:t>atBool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Monaco"/>
              </a:rPr>
              <a:t>= ATOMIC_VAR_INIT(</a:t>
            </a:r>
            <a:r>
              <a:rPr lang="en-US" sz="1800" b="1" dirty="0" smtClean="0">
                <a:solidFill>
                  <a:srgbClr val="7F0055"/>
                </a:solidFill>
                <a:latin typeface="Monaco"/>
              </a:rPr>
              <a:t>false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);</a:t>
            </a:r>
          </a:p>
          <a:p>
            <a:pPr lvl="2"/>
            <a:r>
              <a:rPr lang="en-US" sz="1800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sz="1800" dirty="0">
                <a:solidFill>
                  <a:srgbClr val="000000"/>
                </a:solidFill>
                <a:latin typeface="Monaco"/>
              </a:rPr>
              <a:t>::atomic&lt;</a:t>
            </a:r>
            <a:r>
              <a:rPr lang="en-US" sz="1800" b="1" dirty="0">
                <a:solidFill>
                  <a:srgbClr val="7F0055"/>
                </a:solidFill>
                <a:latin typeface="Monaco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sz="1800" b="1" dirty="0" err="1">
                <a:solidFill>
                  <a:srgbClr val="000000"/>
                </a:solidFill>
                <a:latin typeface="Monaco"/>
              </a:rPr>
              <a:t>atDouble</a:t>
            </a:r>
            <a:r>
              <a:rPr lang="en-US" sz="1800" b="1" dirty="0">
                <a:solidFill>
                  <a:srgbClr val="000000"/>
                </a:solidFill>
                <a:latin typeface="Monaco"/>
              </a:rPr>
              <a:t> = ATOMIC_VAR_INIT(M_PI</a:t>
            </a:r>
            <a:r>
              <a:rPr lang="en-US" sz="1800" b="1" dirty="0" smtClean="0">
                <a:solidFill>
                  <a:srgbClr val="000000"/>
                </a:solidFill>
                <a:latin typeface="Monaco"/>
              </a:rPr>
              <a:t>);</a:t>
            </a:r>
            <a:endParaRPr lang="en-US" sz="2000" b="1" dirty="0">
              <a:solidFill>
                <a:srgbClr val="000000"/>
              </a:solidFill>
              <a:latin typeface="Monaco"/>
            </a:endParaRPr>
          </a:p>
          <a:p>
            <a:pPr lvl="1"/>
            <a:r>
              <a:rPr lang="en-US" dirty="0" smtClean="0"/>
              <a:t>Specializations are provided for many primitive types</a:t>
            </a:r>
          </a:p>
          <a:p>
            <a:pPr lvl="2"/>
            <a:r>
              <a:rPr lang="en-US" dirty="0" smtClean="0"/>
              <a:t>Specialization may provide lock-free MT-safe implementations</a:t>
            </a:r>
          </a:p>
          <a:p>
            <a:pPr lvl="1"/>
            <a:r>
              <a:rPr lang="en-US" dirty="0" smtClean="0"/>
              <a:t>It can be used with objects that provide necessary operator overloading</a:t>
            </a:r>
          </a:p>
        </p:txBody>
      </p:sp>
    </p:spTree>
    <p:extLst>
      <p:ext uri="{BB962C8B-B14F-4D97-AF65-F5344CB8AC3E}">
        <p14:creationId xmlns:p14="http://schemas.microsoft.com/office/powerpoint/2010/main" val="24951396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std</a:t>
            </a:r>
            <a:r>
              <a:rPr lang="en-US" dirty="0" smtClean="0"/>
              <a:t>::atomic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&lt;vector&gt;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&lt;algorithm&gt;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</a:t>
            </a:r>
            <a:r>
              <a:rPr lang="en-US" b="1" dirty="0" err="1">
                <a:solidFill>
                  <a:srgbClr val="2A00FF"/>
                </a:solidFill>
                <a:latin typeface="Monaco"/>
              </a:rPr>
              <a:t>iostream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&lt;thread&gt;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#include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>
                <a:solidFill>
                  <a:srgbClr val="2A00FF"/>
                </a:solidFill>
                <a:latin typeface="Monaco"/>
              </a:rPr>
              <a:t>&lt;atomic&gt;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#define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THREAD_COUNT 50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::atomic&lt;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&gt;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num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= ATOMIC_VAR_INIT(0);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Monaco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threadMain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() {</a:t>
            </a:r>
          </a:p>
          <a:p>
            <a:pPr marL="0" indent="0">
              <a:buNone/>
            </a:pPr>
            <a:r>
              <a:rPr lang="nn-NO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nn-NO" b="1" dirty="0">
                <a:solidFill>
                  <a:srgbClr val="7F0055"/>
                </a:solidFill>
                <a:latin typeface="Monaco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Monaco"/>
              </a:rPr>
              <a:t> (</a:t>
            </a:r>
            <a:r>
              <a:rPr lang="nn-NO" b="1" dirty="0">
                <a:solidFill>
                  <a:srgbClr val="7F0055"/>
                </a:solidFill>
                <a:latin typeface="Monaco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Monaco"/>
              </a:rPr>
              <a:t> i = 0; (i &lt; 1000); i++)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num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++;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}</a:t>
            </a:r>
          </a:p>
          <a:p>
            <a:pPr marL="0" indent="0">
              <a:buNone/>
            </a:pPr>
            <a:endParaRPr lang="en-US" dirty="0">
              <a:latin typeface="Monaco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::vector&lt;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::thread&gt;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threadGroup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Monaco"/>
              </a:rPr>
              <a:t>for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(</a:t>
            </a:r>
            <a:r>
              <a:rPr lang="en-US" b="1" dirty="0" err="1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= 0; (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&lt; THREAD_COUNT); </a:t>
            </a:r>
            <a:r>
              <a:rPr lang="en-US" b="1" dirty="0" err="1">
                <a:solidFill>
                  <a:srgbClr val="000000"/>
                </a:solidFill>
                <a:latin typeface="Monaco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++) 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threadGroup.push_back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::thread(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threadMain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));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for_each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threadGroup.begin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threadGroup.end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(),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              [](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::thread&amp; t){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t.join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();});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"Value of </a:t>
            </a:r>
            <a:r>
              <a:rPr lang="en-US" dirty="0" err="1">
                <a:solidFill>
                  <a:srgbClr val="2A00FF"/>
                </a:solidFill>
                <a:latin typeface="Monaco"/>
              </a:rPr>
              <a:t>num</a:t>
            </a:r>
            <a:r>
              <a:rPr lang="en-US" dirty="0">
                <a:solidFill>
                  <a:srgbClr val="2A00FF"/>
                </a:solidFill>
                <a:latin typeface="Monaco"/>
              </a:rPr>
              <a:t> = "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num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std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Monaco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onaco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Monaco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Monaco"/>
              </a:rPr>
              <a:t> 0;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onaco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3657600"/>
            <a:ext cx="1066800" cy="2286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1371600"/>
            <a:ext cx="4191000" cy="2031325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Increment, decrement, and assignment operations on atomic types are guaranteed to be MT-safe. Refer to API documentation for more methods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::atomic 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en.cppreference.com/w/cpp/atomic/atomic</a:t>
            </a:r>
            <a:r>
              <a:rPr lang="en-US" dirty="0" smtClean="0"/>
              <a:t>)</a:t>
            </a:r>
            <a:endParaRPr lang="en-US" sz="1600" dirty="0"/>
          </a:p>
        </p:txBody>
      </p:sp>
      <p:cxnSp>
        <p:nvCxnSpPr>
          <p:cNvPr id="6" name="Elbow Connector 5"/>
          <p:cNvCxnSpPr>
            <a:stCxn id="4" idx="3"/>
            <a:endCxn id="5" idx="2"/>
          </p:cNvCxnSpPr>
          <p:nvPr/>
        </p:nvCxnSpPr>
        <p:spPr>
          <a:xfrm flipV="1">
            <a:off x="1828800" y="3402925"/>
            <a:ext cx="4838700" cy="368975"/>
          </a:xfrm>
          <a:prstGeom prst="bentConnector2">
            <a:avLst/>
          </a:prstGeom>
          <a:ln w="9525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4579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Multi-process semaphore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far we have studied multi-threaded semaphores and monitors</a:t>
            </a:r>
          </a:p>
          <a:p>
            <a:r>
              <a:rPr lang="en-US" dirty="0" smtClean="0"/>
              <a:t>Linux supports following APIs for semaphore operations between processes on the same machine: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semget</a:t>
            </a:r>
            <a:r>
              <a:rPr lang="en-US" dirty="0" smtClean="0"/>
              <a:t>: Allocate one or more semaphores and obtain </a:t>
            </a:r>
            <a:r>
              <a:rPr lang="en-US" i="1" dirty="0" smtClean="0"/>
              <a:t>key </a:t>
            </a:r>
            <a:r>
              <a:rPr lang="en-US" dirty="0" smtClean="0"/>
              <a:t>(a integer value) for further operations.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semop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semtimedop</a:t>
            </a:r>
            <a:r>
              <a:rPr lang="en-US" dirty="0" smtClean="0"/>
              <a:t>: Increment, decrement or wait for semaphore value to become zero. 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semctl</a:t>
            </a:r>
            <a:r>
              <a:rPr lang="en-US" dirty="0" smtClean="0"/>
              <a:t>: Perform various control operations on semaphores, including deleting them immediately.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shmget</a:t>
            </a:r>
            <a:r>
              <a:rPr lang="en-US" dirty="0" smtClean="0"/>
              <a:t> allocates one or more semaphores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shmget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key, 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nsems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sem_flags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/>
              <a:t>Same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dirty="0" smtClean="0"/>
              <a:t> value is used by all processes. A special key value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IPC_PRIVATE</a:t>
            </a:r>
            <a:r>
              <a:rPr lang="en-US" dirty="0" smtClean="0"/>
              <a:t> is handy to share semaphores between child processes.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nsems</a:t>
            </a:r>
            <a:r>
              <a:rPr lang="en-US" dirty="0" smtClean="0"/>
              <a:t> parameter indicates number of semaphores to be allocated.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shm_flags</a:t>
            </a:r>
            <a:r>
              <a:rPr lang="en-US" dirty="0" smtClean="0"/>
              <a:t> can be</a:t>
            </a:r>
          </a:p>
          <a:p>
            <a:pPr lvl="3"/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/>
              <a:t> (zero): Get existing semaphores starting with </a:t>
            </a:r>
            <a:r>
              <a:rPr lang="en-US" i="1" dirty="0" smtClean="0"/>
              <a:t>key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dirty="0" smtClean="0"/>
              <a:t>. If semaphores are not found, then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semget</a:t>
            </a:r>
            <a:r>
              <a:rPr lang="en-US" dirty="0" smtClean="0"/>
              <a:t> returns -1 indicating error.</a:t>
            </a:r>
          </a:p>
          <a:p>
            <a:pPr lvl="3"/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IPC_CREATE</a:t>
            </a:r>
            <a:r>
              <a:rPr lang="en-US" dirty="0" smtClean="0"/>
              <a:t>: Use existing semaphores with </a:t>
            </a:r>
            <a:r>
              <a:rPr lang="en-US" i="1" dirty="0" smtClean="0"/>
              <a:t>key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dirty="0" smtClean="0"/>
              <a:t>. If semaphores do not exist, then create a new ones.</a:t>
            </a:r>
          </a:p>
          <a:p>
            <a:pPr lvl="3"/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IPC_CREATE | IPC_EXCL</a:t>
            </a:r>
            <a:r>
              <a:rPr lang="en-US" dirty="0" smtClean="0"/>
              <a:t>: Create semaphores starting with </a:t>
            </a:r>
            <a:r>
              <a:rPr lang="en-US" i="1" dirty="0" smtClean="0"/>
              <a:t>key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dirty="0" smtClean="0"/>
              <a:t>. If semaphores already exists then return with -1 indicating error.</a:t>
            </a:r>
          </a:p>
          <a:p>
            <a:pPr lvl="3"/>
            <a:r>
              <a:rPr lang="en-US" dirty="0" smtClean="0"/>
              <a:t>The flags must include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S_IRUSR | S_IWUSR </a:t>
            </a:r>
            <a:r>
              <a:rPr lang="en-US" dirty="0" smtClean="0"/>
              <a:t>flags to enable read &amp; write permissions for user creating the shared memory</a:t>
            </a:r>
          </a:p>
          <a:p>
            <a:pPr lvl="3"/>
            <a:r>
              <a:rPr lang="en-US" dirty="0" smtClean="0"/>
              <a:t>The flags may also include flags to enable read &amp; write permissions for users  in your group and others (rest of the world). See man pages for various flags.</a:t>
            </a:r>
          </a:p>
          <a:p>
            <a:pPr lvl="2"/>
            <a:r>
              <a:rPr lang="en-US" dirty="0" smtClean="0"/>
              <a:t>Return value: A non-negative </a:t>
            </a:r>
            <a:r>
              <a:rPr lang="en-US" i="1" dirty="0" smtClean="0"/>
              <a:t>key</a:t>
            </a:r>
            <a:r>
              <a:rPr lang="en-US" dirty="0" smtClean="0"/>
              <a:t> value (integer) for use with other shared memory system calls.</a:t>
            </a:r>
          </a:p>
          <a:p>
            <a:pPr lvl="3"/>
            <a:r>
              <a:rPr lang="en-US" dirty="0" smtClean="0"/>
              <a:t>On errors this call returns -1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dirty="0" smtClean="0"/>
              <a:t> is set to indicate cause of error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</a:t>
            </a:r>
            <a:r>
              <a:rPr lang="en-US" dirty="0" smtClean="0"/>
              <a:t>system call </a:t>
            </a:r>
            <a:r>
              <a:rPr lang="en-US" dirty="0" smtClean="0"/>
              <a:t>can be used to perform following operations:</a:t>
            </a:r>
          </a:p>
          <a:p>
            <a:pPr lvl="1"/>
            <a:r>
              <a:rPr lang="en-US" dirty="0" smtClean="0"/>
              <a:t>Add positive value </a:t>
            </a:r>
            <a:r>
              <a:rPr lang="en-US" dirty="0" smtClean="0"/>
              <a:t>to </a:t>
            </a:r>
            <a:r>
              <a:rPr lang="en-US" dirty="0" smtClean="0"/>
              <a:t>semaphore (never blocks)</a:t>
            </a:r>
            <a:endParaRPr lang="en-US" dirty="0" smtClean="0"/>
          </a:p>
          <a:p>
            <a:pPr lvl="1"/>
            <a:r>
              <a:rPr lang="en-US" dirty="0" smtClean="0"/>
              <a:t>Add negative-</a:t>
            </a:r>
            <a:r>
              <a:rPr lang="en-US" dirty="0" smtClean="0"/>
              <a:t>value </a:t>
            </a:r>
            <a:r>
              <a:rPr lang="en-US" dirty="0" smtClean="0"/>
              <a:t>to </a:t>
            </a:r>
            <a:r>
              <a:rPr lang="en-US" dirty="0" smtClean="0"/>
              <a:t>semaphore </a:t>
            </a:r>
            <a:r>
              <a:rPr lang="en-US" dirty="0" smtClean="0"/>
              <a:t>but block if result will be negative</a:t>
            </a:r>
          </a:p>
          <a:p>
            <a:pPr lvl="1"/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sembuf</a:t>
            </a:r>
            <a:r>
              <a:rPr lang="en-US" dirty="0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*sops, 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shm_flag</a:t>
            </a:r>
            <a:r>
              <a:rPr lang="en-US" dirty="0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nsops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semid</a:t>
            </a:r>
            <a:r>
              <a:rPr lang="en-US" dirty="0" smtClean="0"/>
              <a:t> value must be a valid key returned by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semget</a:t>
            </a:r>
            <a:r>
              <a:rPr lang="en-US" dirty="0" smtClean="0"/>
              <a:t> </a:t>
            </a:r>
            <a:r>
              <a:rPr lang="en-US" dirty="0" err="1" smtClean="0"/>
              <a:t>syscall</a:t>
            </a:r>
            <a:r>
              <a:rPr lang="en-US" dirty="0" smtClean="0"/>
              <a:t>. This is starting semaphore id value.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sops</a:t>
            </a:r>
            <a:r>
              <a:rPr lang="en-US" dirty="0" smtClean="0"/>
              <a:t> parameter is array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sembuf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that contain information about type of operation to be performed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>
                <a:latin typeface="Courier New"/>
                <a:cs typeface="Courier New"/>
              </a:rPr>
              <a:t>nsops</a:t>
            </a:r>
            <a:r>
              <a:rPr lang="en-US" dirty="0" smtClean="0"/>
              <a:t> indicates the number of semaphore operations to be performed.</a:t>
            </a:r>
          </a:p>
          <a:p>
            <a:pPr lvl="2"/>
            <a:r>
              <a:rPr lang="en-US" dirty="0" smtClean="0"/>
              <a:t>Return value: On success returns 0 and -1 on error.</a:t>
            </a:r>
          </a:p>
          <a:p>
            <a:pPr lvl="3"/>
            <a:r>
              <a:rPr lang="en-US" dirty="0" smtClean="0"/>
              <a:t>On error </a:t>
            </a:r>
            <a:r>
              <a:rPr lang="en-US" dirty="0" err="1" smtClean="0">
                <a:solidFill>
                  <a:srgbClr val="660033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dirty="0" smtClean="0"/>
              <a:t> is set to indicate cause of error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parallelism example</a:t>
            </a:r>
            <a:br>
              <a:rPr lang="en-US" dirty="0" smtClean="0"/>
            </a:br>
            <a:r>
              <a:rPr lang="en-US" dirty="0" smtClean="0"/>
              <a:t>Part 1/2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&lt;thread&gt;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&lt;vector&gt;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&lt;algorithm&gt;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bool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isPrime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num);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primeCheck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std::vector&lt;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&gt;&amp; numbers,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std::vector&lt;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bool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&gt;&amp; result,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startIdx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count) {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end =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startIdx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+ count);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startIdx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&lt; end);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++)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result[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]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isPrime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(numbers[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]);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system call to control or delete semaphores</a:t>
            </a:r>
          </a:p>
          <a:p>
            <a:pPr lvl="1"/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semctl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…)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semid</a:t>
            </a:r>
            <a:r>
              <a:rPr lang="en-US" dirty="0" smtClean="0"/>
              <a:t> value must be a valid key returned by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semget</a:t>
            </a:r>
            <a:r>
              <a:rPr lang="en-US" dirty="0" smtClean="0"/>
              <a:t> </a:t>
            </a:r>
            <a:r>
              <a:rPr lang="en-US" dirty="0" err="1" smtClean="0"/>
              <a:t>syscall</a:t>
            </a:r>
            <a:r>
              <a:rPr lang="en-US" dirty="0" smtClean="0"/>
              <a:t>. This is starting semaphore id value.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semnum</a:t>
            </a:r>
            <a:r>
              <a:rPr lang="en-US" dirty="0" smtClean="0"/>
              <a:t> indicates the number of consecutive semaphores to be operated on.</a:t>
            </a:r>
          </a:p>
          <a:p>
            <a:pPr lvl="2"/>
            <a:r>
              <a:rPr lang="en-US" dirty="0" err="1" smtClean="0"/>
              <a:t>cmd</a:t>
            </a:r>
            <a:r>
              <a:rPr lang="en-US" dirty="0" smtClean="0"/>
              <a:t> indicates the command to be performed, such as IPC_SET or IPC_RMID.</a:t>
            </a:r>
          </a:p>
          <a:p>
            <a:pPr lvl="2"/>
            <a:r>
              <a:rPr lang="en-US" dirty="0" smtClean="0"/>
              <a:t>Return value: On success the return value is 0 (zero). On errors, the return value is -1 and </a:t>
            </a:r>
            <a:r>
              <a:rPr lang="en-US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dirty="0" smtClean="0"/>
              <a:t> is set to indicate cause of error.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Multi-process Semaphore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iostream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&lt;sys/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types.h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&lt;sys/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ipc.h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&lt;sys/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sem.h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&lt;sys/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wait.h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source(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semID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sink(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semID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semID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semget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(IPC_PRIVATE, 1, IPC_CREAT | 0600);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pid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= fork();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pid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== 0)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sink(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semID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}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else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source(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semID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exitCode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wait(&amp;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exitCode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semctl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semID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1, IPC_RMID);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0;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Multi-process Semaphore (2/2)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source(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semID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nn-NO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i=0; (i&lt;100); i++)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struct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5032"/>
                </a:solidFill>
                <a:latin typeface="Consolas"/>
              </a:rPr>
              <a:t>sembuf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sops[1] 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 = {{0, </a:t>
            </a:r>
            <a:r>
              <a:rPr lang="en-US" b="1" dirty="0" smtClean="0">
                <a:solidFill>
                  <a:srgbClr val="FF0000"/>
                </a:solidFill>
                <a:latin typeface="Consolas"/>
              </a:rPr>
              <a:t>+1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0}};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Produce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semop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(semID,sops,1); </a:t>
            </a:r>
            <a:endParaRPr lang="en-US" dirty="0" smtClean="0">
              <a:solidFill>
                <a:srgbClr val="3F7F5F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&lt;&lt;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"+Process("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&lt;&lt;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getpid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&lt;&lt;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") produced 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&lt;&lt;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&lt;&lt;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endl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sink(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semID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nn-NO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i=0; (i&lt;100); i++)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struct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5032"/>
                </a:solidFill>
                <a:latin typeface="Consolas"/>
              </a:rPr>
              <a:t>sembuf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sops[1] 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 = {{0, </a:t>
            </a:r>
            <a:r>
              <a:rPr lang="en-US" b="1" dirty="0" smtClean="0">
                <a:solidFill>
                  <a:srgbClr val="FF0000"/>
                </a:solidFill>
                <a:latin typeface="Consolas"/>
              </a:rPr>
              <a:t>-1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0}};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Consume!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semop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semID,sops,1); </a:t>
            </a:r>
            <a:endParaRPr lang="en-US" dirty="0" smtClean="0">
              <a:solidFill>
                <a:srgbClr val="3F7F5F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&lt;&lt;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“-Process("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&lt;&lt;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getpid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&lt;&lt; 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") consumed 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&lt;&lt;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&lt;&lt;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endl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parallelism example</a:t>
            </a:r>
            <a:br>
              <a:rPr lang="en-US" dirty="0" smtClean="0"/>
            </a:br>
            <a:r>
              <a:rPr lang="en-US" dirty="0" smtClean="0"/>
              <a:t>Part 2/2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primeCheck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std::vector&lt;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&gt;&amp; numbers,           std::vector&lt;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bool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&gt;&amp; result,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startIdx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count);</a:t>
            </a:r>
          </a:p>
          <a:p>
            <a:pPr>
              <a:buNone/>
            </a:pPr>
            <a:endParaRPr lang="en-US" b="1" dirty="0" smtClean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std::vector&lt;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 numbers(10000);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std::vector&lt;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bool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isPrime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(10000);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generate_n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numbers.begin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(), 10000, rand);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Create 10 threads to process subset of numbers.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Each thread processes 1000 numbers.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std::vector&lt;std::thread&gt;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nn-NO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nsolas"/>
              </a:rPr>
              <a:t> i = 0; (i &lt; 10); i++)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threadGroup.push_back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std::thread(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primeCheck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std::ref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(numbers), </a:t>
            </a:r>
            <a:r>
              <a:rPr lang="it-IT" i="1" dirty="0" smtClean="0">
                <a:solidFill>
                  <a:srgbClr val="000000"/>
                </a:solidFill>
                <a:latin typeface="Consolas"/>
              </a:rPr>
              <a:t>std::ref</a:t>
            </a:r>
            <a:r>
              <a:rPr lang="it-IT" dirty="0" smtClean="0">
                <a:solidFill>
                  <a:srgbClr val="000000"/>
                </a:solidFill>
                <a:latin typeface="Consolas"/>
              </a:rPr>
              <a:t>(isPrime), </a:t>
            </a:r>
          </a:p>
          <a:p>
            <a:pPr>
              <a:buNone/>
            </a:pPr>
            <a:r>
              <a:rPr lang="it-IT" dirty="0" smtClean="0">
                <a:solidFill>
                  <a:srgbClr val="000000"/>
                </a:solidFill>
                <a:latin typeface="Consolas"/>
              </a:rPr>
              <a:t>                              </a:t>
            </a:r>
            <a:r>
              <a:rPr lang="it-IT" sz="3600" b="1" dirty="0" smtClean="0">
                <a:solidFill>
                  <a:srgbClr val="000000"/>
                </a:solidFill>
                <a:latin typeface="Consolas"/>
              </a:rPr>
              <a:t>i * 1000, 1000</a:t>
            </a:r>
            <a:r>
              <a:rPr lang="it-IT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for_each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threadGroup.begin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threadGroup.end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(),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[](std::thread&amp; t){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t.join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();});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0;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Parallelism Example</a:t>
            </a:r>
            <a:br>
              <a:rPr lang="en-US" dirty="0" smtClean="0"/>
            </a:br>
            <a:r>
              <a:rPr lang="en-US" dirty="0" smtClean="0"/>
              <a:t>Part 1/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&lt;thread&gt;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&lt;vector&gt;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&lt;algorithm&gt;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isPrime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num,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bool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&amp; result);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isPallindrome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num,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bool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&amp; result);</a:t>
            </a:r>
          </a:p>
          <a:p>
            <a:pPr>
              <a:buNone/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isEuclid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num,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bool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&amp; result);</a:t>
            </a:r>
          </a:p>
          <a:p>
            <a:pPr>
              <a:buNone/>
            </a:pPr>
            <a:endParaRPr lang="en-US" dirty="0" smtClean="0">
              <a:latin typeface="Consolas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const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num = rand();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Create threads to perform various processing on 1 number.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std::vector&lt;std::thread&gt;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bool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result1, result2, result3;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threadGroup.push_back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(std::thread(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isPrime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      num,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std::ref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(result1)));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threadGroup.push_back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(std::thread(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isPallindrome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num,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std::ref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(result2)));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threadGroup.push_back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(std::thread(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isEuclid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     num,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std::ref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(result3)));</a:t>
            </a:r>
          </a:p>
          <a:p>
            <a:pPr>
              <a:buNone/>
            </a:pPr>
            <a:r>
              <a:rPr lang="en-US" dirty="0" smtClean="0">
                <a:solidFill>
                  <a:srgbClr val="3F7F5F"/>
                </a:solidFill>
                <a:latin typeface="Consolas"/>
              </a:rPr>
              <a:t>    // Wait for the threads to finish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std::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for_each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threadGroup.begin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threadGroup.end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(),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[](std::thread&amp; t){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t.join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();});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0;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nsolas"/>
              </a:rPr>
              <a:t>};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Straightforward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Several problems easily lend themselves to run using multiple process or threads</a:t>
            </a:r>
          </a:p>
          <a:p>
            <a:pPr lvl="1"/>
            <a:r>
              <a:rPr lang="en-US" dirty="0" smtClean="0"/>
              <a:t>Data parallel</a:t>
            </a:r>
          </a:p>
          <a:p>
            <a:pPr lvl="2"/>
            <a:r>
              <a:rPr lang="en-US" dirty="0" smtClean="0"/>
              <a:t>Use multiple threads/processes to change separate pixels in a image</a:t>
            </a:r>
          </a:p>
          <a:p>
            <a:pPr lvl="2"/>
            <a:r>
              <a:rPr lang="en-US" dirty="0" smtClean="0"/>
              <a:t>Process multiple files concurrently using many threads or processes</a:t>
            </a:r>
          </a:p>
          <a:p>
            <a:pPr lvl="1"/>
            <a:r>
              <a:rPr lang="en-US" dirty="0" smtClean="0"/>
              <a:t>Task Parallel</a:t>
            </a:r>
          </a:p>
          <a:p>
            <a:pPr lvl="2"/>
            <a:r>
              <a:rPr lang="en-US" dirty="0" smtClean="0"/>
              <a:t>Run various data mining algorithms on a given piece of data using multiple threads</a:t>
            </a:r>
          </a:p>
          <a:p>
            <a:pPr lvl="2"/>
            <a:r>
              <a:rPr lang="en-US" dirty="0" smtClean="0"/>
              <a:t>Update different indexes and relations in a database when a new record is added.</a:t>
            </a:r>
          </a:p>
          <a:p>
            <a:pPr lvl="2"/>
            <a:r>
              <a:rPr lang="en-US" dirty="0" smtClean="0"/>
              <a:t>Convert a video to many different formats and resolutions using multiple threads or processes.</a:t>
            </a:r>
          </a:p>
          <a:p>
            <a:pPr lvl="2"/>
            <a:r>
              <a:rPr lang="en-US" dirty="0" smtClean="0"/>
              <a:t>Searching for a given search-term on multiple indexes using several threads or processes to provide instant search results.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in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Both data and task parallel systems have to ultimately coordinate concurrent execution</a:t>
            </a:r>
          </a:p>
          <a:p>
            <a:pPr lvl="1"/>
            <a:r>
              <a:rPr lang="en-US" dirty="0" smtClean="0"/>
              <a:t>Primarily because humans deal with serial information</a:t>
            </a:r>
          </a:p>
          <a:p>
            <a:pPr lvl="2"/>
            <a:r>
              <a:rPr lang="en-US" dirty="0" smtClean="0"/>
              <a:t>The threads have to be coordinated to generate final information</a:t>
            </a:r>
          </a:p>
          <a:p>
            <a:pPr lvl="3"/>
            <a:r>
              <a:rPr lang="en-US" dirty="0" smtClean="0"/>
              <a:t>Data parallel: A image has to be fully converted to be displayed</a:t>
            </a:r>
          </a:p>
          <a:p>
            <a:pPr lvl="3"/>
            <a:r>
              <a:rPr lang="en-US" dirty="0" smtClean="0"/>
              <a:t>Task parallel: Search results may need to be combined to prioritize higher quality results</a:t>
            </a:r>
          </a:p>
          <a:p>
            <a:r>
              <a:rPr lang="en-US" dirty="0" smtClean="0"/>
              <a:t>Concurrency in practice</a:t>
            </a:r>
          </a:p>
          <a:p>
            <a:pPr lvl="1"/>
            <a:r>
              <a:rPr lang="en-US" dirty="0" smtClean="0"/>
              <a:t>Many applications involve a combination of data and task parallel operations</a:t>
            </a:r>
          </a:p>
          <a:p>
            <a:pPr lvl="2"/>
            <a:r>
              <a:rPr lang="en-US" dirty="0" smtClean="0"/>
              <a:t>Applications may switch their mode of operation</a:t>
            </a:r>
          </a:p>
          <a:p>
            <a:pPr lvl="1"/>
            <a:r>
              <a:rPr lang="en-US" dirty="0" smtClean="0"/>
              <a:t>Programs require exchange of information between concurrent processes or threads</a:t>
            </a:r>
          </a:p>
          <a:p>
            <a:pPr lvl="1"/>
            <a:r>
              <a:rPr lang="en-US" dirty="0" smtClean="0"/>
              <a:t>Multiple processes or threads may be used for effectively using hardware</a:t>
            </a:r>
          </a:p>
          <a:p>
            <a:pPr lvl="2"/>
            <a:r>
              <a:rPr lang="en-US" dirty="0" smtClean="0"/>
              <a:t>Perform I/O on a different thread than the one performing computation</a:t>
            </a:r>
          </a:p>
          <a:p>
            <a:pPr lvl="2"/>
            <a:r>
              <a:rPr lang="en-US" dirty="0" smtClean="0"/>
              <a:t>However the threads need to coordinate to generate final results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o">
  <a:themeElements>
    <a:clrScheme name="Ra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a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a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Rao</Template>
  <TotalTime>2254</TotalTime>
  <Words>6739</Words>
  <Application>Microsoft Macintosh PowerPoint</Application>
  <PresentationFormat>On-screen Show (4:3)</PresentationFormat>
  <Paragraphs>895</Paragraphs>
  <Slides>52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Rao</vt:lpstr>
      <vt:lpstr>Operating Systems</vt:lpstr>
      <vt:lpstr>Multi-processing/Multi-threading</vt:lpstr>
      <vt:lpstr>Concurrency</vt:lpstr>
      <vt:lpstr>Broad classification of concurrency</vt:lpstr>
      <vt:lpstr>Data parallelism example Part 1/2</vt:lpstr>
      <vt:lpstr>Data parallelism example Part 2/2</vt:lpstr>
      <vt:lpstr>Task Parallelism Example Part 1/</vt:lpstr>
      <vt:lpstr>Straightforward parallelism</vt:lpstr>
      <vt:lpstr>Parallelism in Reality</vt:lpstr>
      <vt:lpstr>Cooperating Processes &amp; Threads</vt:lpstr>
      <vt:lpstr>Synchronization: Coordinating Concurrency</vt:lpstr>
      <vt:lpstr>Example of incorrect Multithreading</vt:lpstr>
      <vt:lpstr>Problem with Code on previous slide</vt:lpstr>
      <vt:lpstr>Race Condition</vt:lpstr>
      <vt:lpstr>Race Conditions &amp; Scheduling</vt:lpstr>
      <vt:lpstr>Scheduling Cues</vt:lpstr>
      <vt:lpstr>Critical Section (CS) Concept to avoid race conditions</vt:lpstr>
      <vt:lpstr>Satisfying the 4 Conditions</vt:lpstr>
      <vt:lpstr>Disabling Interrupts (Hardware approach)</vt:lpstr>
      <vt:lpstr>Test-Set-Lock (TSL) Instruction (Hardware approach)</vt:lpstr>
      <vt:lpstr>Strict Alternation (Software approach)</vt:lpstr>
      <vt:lpstr>Strict Alternation (Contd.)</vt:lpstr>
      <vt:lpstr>Peterson’s Solution</vt:lpstr>
      <vt:lpstr>Sleep &amp; Wakeup (Modification to Peterson’s solution)</vt:lpstr>
      <vt:lpstr>Problems with Sleep &amp; Wakeup</vt:lpstr>
      <vt:lpstr>Semaphores</vt:lpstr>
      <vt:lpstr>Mutex Classes in C++</vt:lpstr>
      <vt:lpstr>std::lock_guard</vt:lpstr>
      <vt:lpstr>A simple multi-threaded example</vt:lpstr>
      <vt:lpstr>Producer-Consumer Model</vt:lpstr>
      <vt:lpstr>Producer-Consumer (Part 1/2)</vt:lpstr>
      <vt:lpstr>Producer-Consumer (Part 2/2)</vt:lpstr>
      <vt:lpstr>Shortcomings of previous producer-consumer solution</vt:lpstr>
      <vt:lpstr>Eliminating wasted CPU cycles</vt:lpstr>
      <vt:lpstr>Monitors</vt:lpstr>
      <vt:lpstr>std::condition_variable</vt:lpstr>
      <vt:lpstr>Producer-Consumer (Part 1/2)</vt:lpstr>
      <vt:lpstr>Producer-Consumer (Part 1/2)</vt:lpstr>
      <vt:lpstr>Operation of wait method </vt:lpstr>
      <vt:lpstr>Interaction between wait &amp; notify</vt:lpstr>
      <vt:lpstr>Passing results between threads</vt:lpstr>
      <vt:lpstr>std::async</vt:lpstr>
      <vt:lpstr>std::promise</vt:lpstr>
      <vt:lpstr>Using std::promise class</vt:lpstr>
      <vt:lpstr>std::atomic</vt:lpstr>
      <vt:lpstr>Example of std::atomic</vt:lpstr>
      <vt:lpstr>Multi-process semaphore</vt:lpstr>
      <vt:lpstr>semget</vt:lpstr>
      <vt:lpstr>semop</vt:lpstr>
      <vt:lpstr>semctl</vt:lpstr>
      <vt:lpstr>Multi-process Semaphore (1/2)</vt:lpstr>
      <vt:lpstr>Multi-process Semaphore (2/2)</vt:lpstr>
    </vt:vector>
  </TitlesOfParts>
  <Company>School of Engineering and Applied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(Spring 2006)</dc:title>
  <dc:creator>School of Engineering &amp; Applied Science</dc:creator>
  <cp:lastModifiedBy>Dhananjai Rao</cp:lastModifiedBy>
  <cp:revision>155</cp:revision>
  <dcterms:created xsi:type="dcterms:W3CDTF">2006-03-09T02:20:45Z</dcterms:created>
  <dcterms:modified xsi:type="dcterms:W3CDTF">2012-11-09T15:05:53Z</dcterms:modified>
</cp:coreProperties>
</file>